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embeddings/oleObject4.bin" ContentType="application/vnd.openxmlformats-officedocument.oleObject"/>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embeddings/oleObject5.bin" ContentType="application/vnd.openxmlformats-officedocument.oleObject"/>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embeddings/oleObject6.bin" ContentType="application/vnd.openxmlformats-officedocument.oleObject"/>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72" r:id="rId4"/>
    <p:sldId id="273" r:id="rId5"/>
    <p:sldId id="277" r:id="rId6"/>
    <p:sldId id="258" r:id="rId7"/>
    <p:sldId id="259" r:id="rId8"/>
    <p:sldId id="260" r:id="rId9"/>
    <p:sldId id="261" r:id="rId10"/>
    <p:sldId id="291" r:id="rId11"/>
    <p:sldId id="279" r:id="rId12"/>
    <p:sldId id="280" r:id="rId13"/>
    <p:sldId id="278" r:id="rId14"/>
    <p:sldId id="281" r:id="rId15"/>
    <p:sldId id="282" r:id="rId16"/>
    <p:sldId id="283" r:id="rId17"/>
    <p:sldId id="284" r:id="rId18"/>
    <p:sldId id="285" r:id="rId19"/>
    <p:sldId id="289" r:id="rId20"/>
    <p:sldId id="290" r:id="rId21"/>
    <p:sldId id="288" r:id="rId22"/>
    <p:sldId id="271" r:id="rId23"/>
  </p:sldIdLst>
  <p:sldSz cx="6858000" cy="9902825"/>
  <p:notesSz cx="6642100" cy="9779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1pPr>
    <a:lvl2pPr marL="4572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2pPr>
    <a:lvl3pPr marL="9144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3pPr>
    <a:lvl4pPr marL="13716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4pPr>
    <a:lvl5pPr marL="18288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5pPr>
    <a:lvl6pPr marL="2286000" algn="l" defTabSz="457200" rtl="0" eaLnBrk="1" latinLnBrk="0" hangingPunct="1">
      <a:defRPr sz="2400" kern="1200">
        <a:solidFill>
          <a:schemeClr val="tx1"/>
        </a:solidFill>
        <a:latin typeface="Times" pitchFamily="-110" charset="0"/>
        <a:ea typeface="Osaka" pitchFamily="-110" charset="-128"/>
        <a:cs typeface="Osaka" pitchFamily="-110" charset="-128"/>
      </a:defRPr>
    </a:lvl6pPr>
    <a:lvl7pPr marL="2743200" algn="l" defTabSz="457200" rtl="0" eaLnBrk="1" latinLnBrk="0" hangingPunct="1">
      <a:defRPr sz="2400" kern="1200">
        <a:solidFill>
          <a:schemeClr val="tx1"/>
        </a:solidFill>
        <a:latin typeface="Times" pitchFamily="-110" charset="0"/>
        <a:ea typeface="Osaka" pitchFamily="-110" charset="-128"/>
        <a:cs typeface="Osaka" pitchFamily="-110" charset="-128"/>
      </a:defRPr>
    </a:lvl7pPr>
    <a:lvl8pPr marL="3200400" algn="l" defTabSz="457200" rtl="0" eaLnBrk="1" latinLnBrk="0" hangingPunct="1">
      <a:defRPr sz="2400" kern="1200">
        <a:solidFill>
          <a:schemeClr val="tx1"/>
        </a:solidFill>
        <a:latin typeface="Times" pitchFamily="-110" charset="0"/>
        <a:ea typeface="Osaka" pitchFamily="-110" charset="-128"/>
        <a:cs typeface="Osaka" pitchFamily="-110" charset="-128"/>
      </a:defRPr>
    </a:lvl8pPr>
    <a:lvl9pPr marL="3657600" algn="l" defTabSz="457200" rtl="0" eaLnBrk="1" latinLnBrk="0" hangingPunct="1">
      <a:defRPr sz="2400" kern="1200">
        <a:solidFill>
          <a:schemeClr val="tx1"/>
        </a:solidFill>
        <a:latin typeface="Times" pitchFamily="-110" charset="0"/>
        <a:ea typeface="Osaka" pitchFamily="-110" charset="-128"/>
        <a:cs typeface="Osaka"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p:cViewPr>
        <p:scale>
          <a:sx n="100" d="100"/>
          <a:sy n="100" d="100"/>
        </p:scale>
        <p:origin x="-3232" y="-312"/>
      </p:cViewPr>
      <p:guideLst>
        <p:guide orient="horz" pos="3119"/>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488" y="-424"/>
      </p:cViewPr>
      <p:guideLst>
        <p:guide orient="horz" pos="3080"/>
        <p:guide pos="209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06450" y="46482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2052638" y="733425"/>
            <a:ext cx="2538412" cy="366712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2pPr>
    <a:lvl3pPr marL="9144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3pPr>
    <a:lvl4pPr marL="13716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4pPr>
    <a:lvl5pPr marL="18288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sz="1400"/>
              <a:t>Good afternoon, a lady and gentlemen!</a:t>
            </a:r>
          </a:p>
          <a:p>
            <a:r>
              <a:rPr lang="en-US" sz="800"/>
              <a:t> </a:t>
            </a:r>
          </a:p>
          <a:p>
            <a:r>
              <a:rPr lang="en-US" sz="1400"/>
              <a:t>I’ll talk about transmission coefficient of electrons and residual energy of transmitted electrons, both studied by the use of PENELOPE Monte Carlo code.</a:t>
            </a:r>
          </a:p>
          <a:p>
            <a:endParaRPr lang="en-US" sz="1400"/>
          </a:p>
          <a:p>
            <a:r>
              <a:rPr lang="en-US" sz="1400"/>
              <a:t>This work has been done together with Vadim Moskvin now working under Lech Papiez at Indiana University.</a:t>
            </a:r>
          </a:p>
          <a:p>
            <a:endParaRPr lang="en-US" sz="1400"/>
          </a:p>
          <a:p>
            <a:r>
              <a:rPr lang="en-US" sz="1400"/>
              <a:t>I have retired from Osaka Prefecture University, and am now working at IDEA, Institute for Data Evaluation and Analysis, located at my home.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050"/>
          <p:cNvSpPr>
            <a:spLocks noGrp="1" noRot="1" noChangeAspect="1" noChangeArrowheads="1" noTextEdit="1"/>
          </p:cNvSpPr>
          <p:nvPr>
            <p:ph type="sldImg"/>
          </p:nvPr>
        </p:nvSpPr>
        <p:spPr>
          <a:xfrm>
            <a:off x="2057400" y="685800"/>
            <a:ext cx="2538413" cy="3667125"/>
          </a:xfrm>
          <a:ln/>
        </p:spPr>
      </p:sp>
      <p:sp>
        <p:nvSpPr>
          <p:cNvPr id="64515" name="Rectangle 2051"/>
          <p:cNvSpPr>
            <a:spLocks noGrp="1" noChangeArrowheads="1"/>
          </p:cNvSpPr>
          <p:nvPr>
            <p:ph type="body" idx="1"/>
          </p:nvPr>
        </p:nvSpPr>
        <p:spPr>
          <a:xfrm>
            <a:off x="685800" y="4648200"/>
            <a:ext cx="5334000" cy="4648200"/>
          </a:xfrm>
        </p:spPr>
        <p:txBody>
          <a:bodyPr/>
          <a:lstStyle/>
          <a:p>
            <a:r>
              <a:rPr lang="en-US" sz="1400"/>
              <a:t>(Previous OHP) Then, can we say that the differences have been caused by the differences in the geometry? No, we cannot. The absence of the backscattering from larger depths in the finite slab geometry, if it has any effect, would make the extrapolated range larger than in the semi-infinite medium, but the differences observed are in the opposite direction.</a:t>
            </a:r>
          </a:p>
          <a:p>
            <a:r>
              <a:rPr lang="en-US" sz="1400"/>
              <a:t>What can then be the reason for those differences? </a:t>
            </a:r>
          </a:p>
          <a:p>
            <a:r>
              <a:rPr lang="en-US" sz="800"/>
              <a:t> </a:t>
            </a:r>
            <a:r>
              <a:rPr lang="en-US" sz="1400"/>
              <a:t>(OHP No. 10) </a:t>
            </a:r>
            <a:r>
              <a:rPr lang="en-US" sz="800"/>
              <a:t> </a:t>
            </a:r>
            <a:r>
              <a:rPr lang="en-US" sz="1400"/>
              <a:t>We can notice the reason by comparing the differential transmission curve with the range straggling distribution. In these graphs both types of curves are the results of the PENELOPE code. The differential transmission curve(open circles) shows the differential loss of electron number and include the loss of primary electrons by backscattering from the incident surface. On the other hand, such a loss does not directly affect the range straggling distribution (closed circles) but only reduces the area under the distribution curve. Therefore, when the extent of backscattering from the incident surface is extremely large, the absorption peak, which is essentially the same as the range straggling distribution, is piled up with the backscattering loss, as can be seen in the upper graph of 0.5-MeV electrons incident on U, to modify the range straggling distribution heavily, thus yielding a different extrapolated range.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400"/>
              <a:t>(Previous OHP) For 2-MeV electrons incident on U shown by the the lower graph, however, the modification of the peak is such that the changes in values of the two terms in the equation to determine rex, as shown at the bottom of this viewgraph, are compensated for. In the equation here </a:t>
            </a:r>
            <a:r>
              <a:rPr lang="en-US" sz="1400">
                <a:solidFill>
                  <a:srgbClr val="000000"/>
                </a:solidFill>
              </a:rPr>
              <a:t>xm and ymrepresent the coordinates of the peak position of the differential transmission or range straggling curve, and A is the area under the curve from xm to infinity. The compensation is guaranteed by a rather flat top of these curves.</a:t>
            </a:r>
            <a:r>
              <a:rPr lang="en-US" sz="1400"/>
              <a:t> </a:t>
            </a:r>
          </a:p>
          <a:p>
            <a:r>
              <a:rPr lang="en-US" sz="800"/>
              <a:t> </a:t>
            </a:r>
          </a:p>
          <a:p>
            <a:r>
              <a:rPr lang="en-US" sz="1400"/>
              <a:t>(OHP No. 11) Using the extrapolated ranges obtained from the transmission curves, we have formulated an analytic expression for the ratio rex/r0 as shown in this viewgraph.</a:t>
            </a:r>
          </a:p>
          <a:p>
            <a:r>
              <a:rPr lang="en-US" sz="800"/>
              <a:t> </a:t>
            </a:r>
          </a:p>
          <a:p>
            <a:r>
              <a:rPr lang="en-US" sz="1400"/>
              <a:t>The functional form used is the same as the one used by myself and coworkers in 1996 for fitting the same ratio obtained from charge deposition distributions.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sz="1400"/>
              <a:t>This graph compares the analytic expression obtained with the PENELOPE Monte Carlo results. The expression is seen to have been well fitted to the Monte Carlo results.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806450" y="4648200"/>
            <a:ext cx="5029200" cy="4876800"/>
          </a:xfrm>
        </p:spPr>
        <p:txBody>
          <a:bodyPr/>
          <a:lstStyle/>
          <a:p>
            <a:r>
              <a:rPr lang="en-US" sz="1400"/>
              <a:t>As I told you in introductory part, two types of functions have been proposed in the literature to express the transmission curve.</a:t>
            </a:r>
          </a:p>
          <a:p>
            <a:r>
              <a:rPr lang="en-US" sz="800"/>
              <a:t> </a:t>
            </a:r>
          </a:p>
          <a:p>
            <a:r>
              <a:rPr lang="en-US" sz="1400"/>
              <a:t>One was proposed by Rao in 1966, and is given by the upper equation.</a:t>
            </a:r>
          </a:p>
          <a:p>
            <a:r>
              <a:rPr lang="en-US" sz="800"/>
              <a:t> </a:t>
            </a:r>
          </a:p>
          <a:p>
            <a:r>
              <a:rPr lang="en-US" sz="1400"/>
              <a:t>The other was proposed by Ebert and coworkers in 1969, and is given by the lower equation. Though the use of extrapolated range in the form of the lower equation was first made by them, almost all the earlier empirical equations for the transmission curve had the functional form equivalent to this.</a:t>
            </a:r>
          </a:p>
          <a:p>
            <a:endParaRPr lang="en-US" sz="1400"/>
          </a:p>
          <a:p>
            <a:r>
              <a:rPr lang="en-US" sz="1400"/>
              <a:t>We have compared the averages of weighted rms relative deviations of fits to a total of 63 transmission curves for the two types of functions, and have found that Ebert type shows better fits.</a:t>
            </a:r>
          </a:p>
          <a:p>
            <a:r>
              <a:rPr lang="en-US" sz="800"/>
              <a:t> </a:t>
            </a:r>
          </a:p>
          <a:p>
            <a:r>
              <a:rPr lang="en-US" sz="1400"/>
              <a:t>Thus we have adopted the Ebert type function for our empirical formula. On the other hand, Rao type was found to be better in our comparison made with experimental data collected from the literature in 1975. In both of the comparisons, the difference in the average of deviations is rather small, and the type of function discarded is not considered so bad.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sz="1400"/>
              <a:t>The next thing we have to do for obtaining a general empirical formula for the transmission curve is to formulate an analytic expression for the adjustable coefficient beta in the Ebert-type function.</a:t>
            </a:r>
          </a:p>
          <a:p>
            <a:r>
              <a:rPr lang="en-US" sz="800"/>
              <a:t> </a:t>
            </a:r>
          </a:p>
          <a:p>
            <a:r>
              <a:rPr lang="en-US" sz="1400"/>
              <a:t>As can be seen from the dashed lines that connects the optimum values of beta in this graph, beta has been found to take on a maximum value at an energy from 15 to 30 MeV depending on material,.</a:t>
            </a:r>
          </a:p>
          <a:p>
            <a:r>
              <a:rPr lang="en-US" sz="800"/>
              <a:t> </a:t>
            </a:r>
          </a:p>
          <a:p>
            <a:r>
              <a:rPr lang="en-US" sz="1400"/>
              <a:t>To avoid complication of the functional form, we have considered  an expression applicable up to 20 MeV.</a:t>
            </a:r>
          </a:p>
          <a:p>
            <a:r>
              <a:rPr lang="en-US" sz="800"/>
              <a:t> </a:t>
            </a:r>
          </a:p>
          <a:p>
            <a:r>
              <a:rPr lang="en-US" sz="1400"/>
              <a:t>Solid lines in this graph show the expression we obtained.</a:t>
            </a:r>
          </a:p>
          <a:p>
            <a:r>
              <a:rPr lang="en-US" sz="800"/>
              <a:t> </a:t>
            </a:r>
          </a:p>
          <a:p>
            <a:r>
              <a:rPr lang="en-US" sz="1400"/>
              <a:t>The expression itself is given in the next viewgraph.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806450" y="4648200"/>
            <a:ext cx="5029200" cy="4953000"/>
          </a:xfrm>
        </p:spPr>
        <p:txBody>
          <a:bodyPr/>
          <a:lstStyle/>
          <a:p>
            <a:r>
              <a:rPr lang="en-US" sz="1400"/>
              <a:t>Here the first equation expresses the dependence of beta on incident electron energy, and coefficients from b1 to b4 are functions of the atomic number of the absorber, which are given by the next four equations.</a:t>
            </a:r>
          </a:p>
          <a:p>
            <a:r>
              <a:rPr lang="en-US" sz="800"/>
              <a:t> </a:t>
            </a:r>
          </a:p>
          <a:p>
            <a:r>
              <a:rPr lang="en-US" sz="1400"/>
              <a:t>To see the reason why beta becomes smaller again at high energies, we have plotted here transmission curves for Al at different energies as a function of depth in units of extrapolated range instead of CSDA range.</a:t>
            </a:r>
          </a:p>
          <a:p>
            <a:r>
              <a:rPr lang="en-US" sz="800"/>
              <a:t> </a:t>
            </a:r>
          </a:p>
          <a:p>
            <a:r>
              <a:rPr lang="en-US" sz="1400"/>
              <a:t>Even in this plot, the initial decrease of the transmission curve is slower for higher energies up to 20 MeV in the case of Al absorbers shown here, and this is reflected by the larger values of beta at higher energies.</a:t>
            </a:r>
          </a:p>
          <a:p>
            <a:r>
              <a:rPr lang="en-US" sz="800"/>
              <a:t> </a:t>
            </a:r>
          </a:p>
          <a:p>
            <a:r>
              <a:rPr lang="en-US" sz="1400"/>
              <a:t>However, the decrease of the transmission coefficient with increasing depth is again faster at 50 MeV, as can be seen from the solid line in this graph. This is reflected by a smaller value of beta.This trend is considered to be caused by the fact that the increasing effect of radiative energy loss with increasing energy on the number transmission coefficient outweighs the decreasing effect of multiple-scattering detours.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sz="1400"/>
              <a:t>The empirical formula obtained for the transmission curve at normal incidence is compared with the PENELOPE Monte Carlo results in these graphs.</a:t>
            </a:r>
          </a:p>
          <a:p>
            <a:r>
              <a:rPr lang="en-US" sz="800"/>
              <a:t> </a:t>
            </a:r>
          </a:p>
          <a:p>
            <a:r>
              <a:rPr lang="en-US" sz="1400"/>
              <a:t>There are some systematic deviations, especially at the lowest energies, indicating that the functional form is not flexible enough to fit all the different transmission curves.</a:t>
            </a:r>
          </a:p>
          <a:p>
            <a:r>
              <a:rPr lang="en-US" sz="1400"/>
              <a:t> </a:t>
            </a:r>
          </a:p>
          <a:p>
            <a:r>
              <a:rPr lang="en-US" sz="1400"/>
              <a:t>However, the formula is seen to be moderately good as a whole.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sz="1400"/>
              <a:t>Now we show the results for the dependence of the transmission curve on the angle of incidence, theta.</a:t>
            </a:r>
          </a:p>
          <a:p>
            <a:r>
              <a:rPr lang="en-US" sz="800"/>
              <a:t> </a:t>
            </a:r>
          </a:p>
          <a:p>
            <a:r>
              <a:rPr lang="en-US" sz="1400"/>
              <a:t>In this viewgraph, PENELOPE results are compared with the previous Monte Carlo results reported by Watts and Burrell in 1971. They used the ETRAN code to obtain the transmission curves for 0.5 to 10 MeV electrons incident on Al.</a:t>
            </a:r>
          </a:p>
          <a:p>
            <a:r>
              <a:rPr lang="en-US" sz="800"/>
              <a:t> </a:t>
            </a:r>
          </a:p>
          <a:p>
            <a:r>
              <a:rPr lang="en-US" sz="1400"/>
              <a:t>The ETRAN results counted knock-on electrons as the transmitted electron. So for the 10-MeV electrons incident at the angles of 0 and 30 deg, the transmission coefficient once becomes larger than unity by about 5% at small depths, and then decreases with increasing depth.</a:t>
            </a:r>
          </a:p>
          <a:p>
            <a:r>
              <a:rPr lang="en-US" sz="800"/>
              <a:t> </a:t>
            </a:r>
          </a:p>
          <a:p>
            <a:r>
              <a:rPr lang="en-US" sz="1400"/>
              <a:t>Except for such an effect due to knock-on electrons, the PENELOPE results agree rather well with the ETRAN results.</a:t>
            </a:r>
          </a:p>
          <a:p>
            <a:r>
              <a:rPr lang="en-US" sz="800"/>
              <a:t> </a:t>
            </a:r>
          </a:p>
          <a:p>
            <a:endParaRPr lang="en-US"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sz="1400"/>
              <a:t>We have extended our empirical formula for the transmission coefficient to include the dependence on the angle of incidence, theta.</a:t>
            </a:r>
          </a:p>
          <a:p>
            <a:r>
              <a:rPr lang="en-US" sz="800"/>
              <a:t> </a:t>
            </a:r>
          </a:p>
          <a:p>
            <a:r>
              <a:rPr lang="en-US" sz="1400"/>
              <a:t>This has been done by incorporating the dependence on theta into the expressions for both the extrapolated range and beta in the form given by these equations.</a:t>
            </a:r>
          </a:p>
          <a:p>
            <a:r>
              <a:rPr lang="en-US" sz="800"/>
              <a:t> </a:t>
            </a:r>
          </a:p>
          <a:p>
            <a:r>
              <a:rPr lang="en-US" sz="1400"/>
              <a:t>We do not show the expressions for c1 and c2, because the result is yet tentative, and we are going to study further improvements of the expressions.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sz="1400"/>
              <a:t>Some examples of transmission curves given by the extended empirical formula are compared with the Monte Carlo results  in these graphs.</a:t>
            </a:r>
          </a:p>
          <a:p>
            <a:r>
              <a:rPr lang="en-US" sz="800"/>
              <a:t> </a:t>
            </a:r>
          </a:p>
          <a:p>
            <a:r>
              <a:rPr lang="en-US" sz="1400"/>
              <a:t>The formula is good for the angles of incidence up to 30 or 40 deg, but its error is rather large at larger angles.</a:t>
            </a:r>
          </a:p>
          <a:p>
            <a:r>
              <a:rPr lang="en-US" sz="800"/>
              <a:t> </a:t>
            </a:r>
          </a:p>
          <a:p>
            <a:r>
              <a:rPr lang="en-US" sz="1400"/>
              <a:t>It might be necessary to reconsider the use of the Rao-type function we discarded, as will be suggested by the comparison of the average depths of electron penetration in Vadim's talk.</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806450" y="4648200"/>
            <a:ext cx="5029200" cy="4572000"/>
          </a:xfrm>
        </p:spPr>
        <p:txBody>
          <a:bodyPr/>
          <a:lstStyle/>
          <a:p>
            <a:r>
              <a:rPr lang="en-US" sz="1400"/>
              <a:t>This viewgraph shows the outline of my talk.</a:t>
            </a:r>
          </a:p>
          <a:p>
            <a:r>
              <a:rPr lang="en-US" sz="800"/>
              <a:t> </a:t>
            </a:r>
          </a:p>
          <a:p>
            <a:r>
              <a:rPr lang="en-US" sz="1400"/>
              <a:t>Using the PENELOPE code, we have generated data on two parameters important in using electron beams,</a:t>
            </a:r>
          </a:p>
          <a:p>
            <a:r>
              <a:rPr lang="en-US" sz="1400"/>
              <a:t>the number transmission coefficient etaTN, </a:t>
            </a:r>
          </a:p>
          <a:p>
            <a:r>
              <a:rPr lang="en-US" sz="1400"/>
              <a:t>and the residual energy Tr of transmitted electrons.</a:t>
            </a:r>
          </a:p>
          <a:p>
            <a:r>
              <a:rPr lang="en-US" sz="800"/>
              <a:t> </a:t>
            </a:r>
          </a:p>
          <a:p>
            <a:r>
              <a:rPr lang="en-US" sz="1400"/>
              <a:t>The primary electrons were assumed to be incident </a:t>
            </a:r>
          </a:p>
          <a:p>
            <a:r>
              <a:rPr lang="en-US" sz="1400"/>
              <a:t>with energies from 0.1 to 50 MeV</a:t>
            </a:r>
          </a:p>
          <a:p>
            <a:r>
              <a:rPr lang="en-US" sz="1400"/>
              <a:t>on absorbers of atomic numbers from 4 to 92</a:t>
            </a:r>
          </a:p>
          <a:p>
            <a:r>
              <a:rPr lang="en-US" sz="1400"/>
              <a:t>at different angles.</a:t>
            </a:r>
          </a:p>
          <a:p>
            <a:r>
              <a:rPr lang="en-US" sz="800"/>
              <a:t> </a:t>
            </a:r>
          </a:p>
          <a:p>
            <a:r>
              <a:rPr lang="en-US" sz="1400"/>
              <a:t>Improvements of empirical formulas given previously for these parameters are in progress by using the data obtained.</a:t>
            </a:r>
          </a:p>
          <a:p>
            <a:r>
              <a:rPr lang="en-US" sz="800"/>
              <a:t> </a:t>
            </a:r>
          </a:p>
          <a:p>
            <a:r>
              <a:rPr lang="en-US" sz="1400"/>
              <a:t>A tentative result of a general formula for etaTN is given.</a:t>
            </a:r>
          </a:p>
          <a:p>
            <a:endParaRPr lang="en-US" sz="1400"/>
          </a:p>
          <a:p>
            <a:endParaRPr lang="en-US"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806450" y="4648200"/>
            <a:ext cx="5029200" cy="4800600"/>
          </a:xfrm>
        </p:spPr>
        <p:txBody>
          <a:bodyPr/>
          <a:lstStyle/>
          <a:p>
            <a:r>
              <a:rPr lang="en-US" sz="1400"/>
              <a:t>Finally we show the results for the residual energy of transmitted electrons.</a:t>
            </a:r>
          </a:p>
          <a:p>
            <a:r>
              <a:rPr lang="en-US" sz="800"/>
              <a:t>  </a:t>
            </a:r>
          </a:p>
          <a:p>
            <a:r>
              <a:rPr lang="en-US" sz="1400"/>
              <a:t>The ratio of the residual energy to the incident energy, namely the fractional residual energy, is plotted as a function of scaled depth for different incident energies and absorber materials in these graphs. Points represent the Monte Carlo results and lines represent an approximate expression used in a depth-dose algorithm mpublished last year by myself and coworkers.</a:t>
            </a:r>
          </a:p>
          <a:p>
            <a:r>
              <a:rPr lang="en-US" sz="800"/>
              <a:t> </a:t>
            </a:r>
          </a:p>
          <a:p>
            <a:r>
              <a:rPr lang="en-US" sz="1400"/>
              <a:t>The Monte Carlo results at large depths are not shown because of large fluctuations due to insufficient statistics and an artifact caused by the cutoff energy, which have not been small enough for obtaining residual energies at large depths.</a:t>
            </a:r>
          </a:p>
          <a:p>
            <a:r>
              <a:rPr lang="en-US" sz="800"/>
              <a:t> </a:t>
            </a:r>
          </a:p>
          <a:p>
            <a:r>
              <a:rPr lang="en-US" sz="1400"/>
              <a:t>The approximate expression is not the direct fit to the data on the residual energy, so that we do not expect its good agreement with the Monte Carlo results. In fact, the expression does not give accurate estimates of the residual energy except around the energy of 5 MeV. However, the functional form of the expression is considered to serve as the starting point for making a new empirical formula.</a:t>
            </a:r>
          </a:p>
          <a:p>
            <a:r>
              <a:rPr lang="en-US" sz="800"/>
              <a:t> </a:t>
            </a:r>
          </a:p>
          <a:p>
            <a:endParaRPr lang="en-US"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sz="1400"/>
              <a:t>The residual energy as a function of depth is shown for different angles of incidence in the cases of representative combinations of incident energies and absorber materials in these graphs.</a:t>
            </a:r>
          </a:p>
          <a:p>
            <a:r>
              <a:rPr lang="en-US" sz="800"/>
              <a:t> </a:t>
            </a:r>
          </a:p>
          <a:p>
            <a:r>
              <a:rPr lang="en-US" sz="1400"/>
              <a:t>The upper two graphs compare the curves between different absorber materials of C and Cu at the same energy of 20 MeV. The lower two graphs compare the curves between different incident energies of 5 and 50 MeV for the same absorber material of Au.</a:t>
            </a:r>
          </a:p>
          <a:p>
            <a:r>
              <a:rPr lang="en-US" sz="800"/>
              <a:t> </a:t>
            </a:r>
          </a:p>
          <a:p>
            <a:r>
              <a:rPr lang="en-US" sz="1400"/>
              <a:t>It is seen that the differences among the curves for different angles are smaller for higher atomic number absorbers and for lower incident energies.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sz="1400"/>
              <a:t>In the present work, we have generated by the PENELOPE Monte Carlo code comprehensive data sets on the transmission coefficient of electrons and the residual energy of transmitted electrons according to the strict definitions of these parameters.</a:t>
            </a:r>
          </a:p>
          <a:p>
            <a:r>
              <a:rPr lang="en-US" sz="800"/>
              <a:t> </a:t>
            </a:r>
          </a:p>
          <a:p>
            <a:r>
              <a:rPr lang="en-US" sz="1400"/>
              <a:t>Interesting trends have been found for the transmission curves and extrapolated ranges derived from these curves.</a:t>
            </a:r>
            <a:endParaRPr lang="en-US" sz="800"/>
          </a:p>
          <a:p>
            <a:r>
              <a:rPr lang="en-US" sz="800"/>
              <a:t> </a:t>
            </a:r>
          </a:p>
          <a:p>
            <a:r>
              <a:rPr lang="en-US" sz="1400"/>
              <a:t>On the basis of the Monte Carlo results, we obtained a general empirical formula for the transmission coefficient, which includes the dependence on the angle of incidence, though further improvements should yet to be studied.</a:t>
            </a:r>
          </a:p>
          <a:p>
            <a:r>
              <a:rPr lang="en-US" sz="800"/>
              <a:t> </a:t>
            </a:r>
          </a:p>
          <a:p>
            <a:r>
              <a:rPr lang="en-US" sz="1400"/>
              <a:t>We are also going to study a similar empirical formula for the residual energy of transmitted electrons.</a:t>
            </a:r>
          </a:p>
          <a:p>
            <a:endParaRPr lang="en-US" sz="1400"/>
          </a:p>
          <a:p>
            <a:r>
              <a:rPr lang="en-US" sz="1400"/>
              <a:t>Thank you for your attention.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806450" y="4648200"/>
            <a:ext cx="5029200" cy="4267200"/>
          </a:xfrm>
        </p:spPr>
        <p:txBody>
          <a:bodyPr/>
          <a:lstStyle/>
          <a:p>
            <a:r>
              <a:rPr lang="en-US" sz="1400"/>
              <a:t>One of the parameters we treat, the number transmission coefficient etaTN, is defined as </a:t>
            </a:r>
          </a:p>
          <a:p>
            <a:r>
              <a:rPr lang="en-US" sz="1400"/>
              <a:t>the ratio of the number of electrons transmitted by a given slab absorber </a:t>
            </a:r>
          </a:p>
          <a:p>
            <a:r>
              <a:rPr lang="en-US" sz="1400"/>
              <a:t>to the number of incident electrons.</a:t>
            </a:r>
          </a:p>
          <a:p>
            <a:endParaRPr lang="en-US" sz="1400"/>
          </a:p>
          <a:p>
            <a:r>
              <a:rPr lang="en-US" sz="1400"/>
              <a:t>The other of the parameters, the residual energy Tr of transmitted electrons, is defined as</a:t>
            </a:r>
          </a:p>
          <a:p>
            <a:r>
              <a:rPr lang="en-US" sz="1400"/>
              <a:t>the ratio of the total energy of electrons transmitted by a given slab absorber</a:t>
            </a:r>
          </a:p>
          <a:p>
            <a:r>
              <a:rPr lang="en-US" sz="1400"/>
              <a:t>to the number of transmitted electrons.</a:t>
            </a:r>
          </a:p>
          <a:p>
            <a:endParaRPr lang="en-US" sz="1400"/>
          </a:p>
          <a:p>
            <a:r>
              <a:rPr lang="en-US" sz="1400"/>
              <a:t>Most of experimental and Monte Carlo results published earlier include knock-on electrons in “transmitted electrons.”</a:t>
            </a:r>
          </a:p>
          <a:p>
            <a:r>
              <a:rPr lang="en-US" sz="1400"/>
              <a:t>However, we do not count these electrons as transmitted electrons, following the strict definitions of these parameters.</a:t>
            </a:r>
          </a:p>
          <a:p>
            <a:endParaRPr lang="en-US" sz="1400"/>
          </a:p>
          <a:p>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sz="1400"/>
              <a:t>We have three motivations for the present work.</a:t>
            </a:r>
          </a:p>
          <a:p>
            <a:endParaRPr lang="en-US" sz="1400"/>
          </a:p>
          <a:p>
            <a:r>
              <a:rPr lang="en-US" sz="1400"/>
              <a:t>First, better empirical formulas for etaTN and Tr are necessary for improving the semiempirical multilayer depth-dose code EDMULT, about which I talked at the 1st and the 2nd meetings of this workshop.</a:t>
            </a:r>
          </a:p>
          <a:p>
            <a:endParaRPr lang="en-US" sz="1400"/>
          </a:p>
          <a:p>
            <a:r>
              <a:rPr lang="en-US" sz="1400"/>
              <a:t>Secondly, an empirical formula for etaTN is useful for simple evaluation of “the average depth of electron penetration,” about which Vadim will talk in the final presentation of today.</a:t>
            </a:r>
          </a:p>
          <a:p>
            <a:endParaRPr lang="en-US" sz="1400"/>
          </a:p>
          <a:p>
            <a:r>
              <a:rPr lang="en-US" sz="1400"/>
              <a:t>Thirdly, Hans Bichsel’s comment on Martin Berger’s talk at the 2nd I WEPT, namely the previous meeting of this workshop, lead us or at least lead “me” to the question, “How accurate can an empirical formula for etaTN be made?”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806450" y="4419600"/>
            <a:ext cx="5029200" cy="5359400"/>
          </a:xfrm>
        </p:spPr>
        <p:txBody>
          <a:bodyPr/>
          <a:lstStyle/>
          <a:p>
            <a:r>
              <a:rPr lang="en-US" sz="1400"/>
              <a:t>Previous results for etaTN and Tr have mostly been obtained in 1970s. So the presentwork is revisiting to the problems of almost 30 years ago. Berger and Seltzer obtained the results for transmission curves of electrons normally incident on different absorbers by the ETRAN Monte Carlo code in 1971, and compared them with experimental data.</a:t>
            </a:r>
          </a:p>
          <a:p>
            <a:r>
              <a:rPr lang="en-US" sz="800"/>
              <a:t> </a:t>
            </a:r>
          </a:p>
          <a:p>
            <a:r>
              <a:rPr lang="en-US" sz="1400"/>
              <a:t>Watts &amp; Burrell obtained the results of ETRAN for different angles of incidence for Al absorbers.</a:t>
            </a:r>
          </a:p>
          <a:p>
            <a:r>
              <a:rPr lang="en-US" sz="800"/>
              <a:t> </a:t>
            </a:r>
          </a:p>
          <a:p>
            <a:r>
              <a:rPr lang="en-US" sz="1400"/>
              <a:t>Empirical formulas for the transmission coefficient etaTN have been proposed by myself and coworkers in 1975, and also by many authors listed in our paper. A formula to express the dependence on angle of incidence was given by myself and coworkers in 1976, but it was applicable only for Al absorbers.</a:t>
            </a:r>
          </a:p>
          <a:p>
            <a:r>
              <a:rPr lang="en-US" sz="800"/>
              <a:t> </a:t>
            </a:r>
          </a:p>
          <a:p>
            <a:r>
              <a:rPr lang="en-US" sz="1400"/>
              <a:t>Monte Carlo calculations for the residual energy Tr have been made only for light materials important in medical physics and for normal incidence.</a:t>
            </a:r>
          </a:p>
          <a:p>
            <a:r>
              <a:rPr lang="en-US" sz="800"/>
              <a:t> </a:t>
            </a:r>
          </a:p>
          <a:p>
            <a:r>
              <a:rPr lang="en-US" sz="1400"/>
              <a:t>Empirical formulas for Tr are available as a simple linear relation for low atomic number materials or as approximate expressions used in the depth–dose algorithm, and all of them are applicable only to normal incidence.</a:t>
            </a:r>
          </a:p>
          <a:p>
            <a:endParaRPr lang="en-US"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sz="1400"/>
              <a:t>In the present work, data on the transmission coefficient and the residual energy have been generated by the use of the PENELOPE Monte Carlo code, about which Jose Maria gave us a lecture yesterday. So I need not explain about the code used.</a:t>
            </a:r>
          </a:p>
          <a:p>
            <a:r>
              <a:rPr lang="en-US" sz="800"/>
              <a:t> </a:t>
            </a:r>
          </a:p>
          <a:p>
            <a:r>
              <a:rPr lang="en-US" sz="1400"/>
              <a:t>In the present treatment, generation of secondary electrons and photons have been included, but these have not been traced for scoring.</a:t>
            </a:r>
          </a:p>
          <a:p>
            <a:r>
              <a:rPr lang="en-US" sz="800"/>
              <a:t> </a:t>
            </a:r>
          </a:p>
          <a:p>
            <a:r>
              <a:rPr lang="en-US" sz="1400"/>
              <a:t>We have used the method of full trajectories to reduce the relative fluctuations of calculated results. About this method, Vadim will explain a little more in detail in his presentation.</a:t>
            </a:r>
          </a:p>
          <a:p>
            <a:r>
              <a:rPr lang="en-US" sz="800"/>
              <a:t> </a:t>
            </a:r>
          </a:p>
          <a:p>
            <a:r>
              <a:rPr lang="en-US" sz="1400"/>
              <a:t>The incident energies considered have been from 0.1 to 50 MeV, absorber materials have been seven elemental solids as shown in lower part of this viewgraph, and angles of incidence have been from 0 to 80 deg at the step of 10 deg, and additionally a grazing angle of 89.9 deg.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806450" y="4648200"/>
            <a:ext cx="5029200" cy="4648200"/>
          </a:xfrm>
        </p:spPr>
        <p:txBody>
          <a:bodyPr/>
          <a:lstStyle/>
          <a:p>
            <a:r>
              <a:rPr lang="en-US" sz="1400"/>
              <a:t>In making an empirical formula for the transmission coefficient under normal incidence, we have first determined the extrapolated range of electrons from each of transmission curves obtained by the Monte Carlo calculations.</a:t>
            </a:r>
          </a:p>
          <a:p>
            <a:r>
              <a:rPr lang="en-US" sz="800"/>
              <a:t> </a:t>
            </a:r>
          </a:p>
          <a:p>
            <a:r>
              <a:rPr lang="en-US" sz="1400"/>
              <a:t>Then we have expressed the ratio of the extrapolated range to the continuous slowing-down approximation or CSDA range r0 by an analytic expression as a function of absorber atomic number and incident electron energy. For the CSDA ranges, the NIST database values have been used. These values are essentially the same as the CSDA ranges generated by the PENELOPE code. An analytic expression for the CSDA renge was published by myself and coworkers in 1996, and expression can be used instead of the NIST database values.</a:t>
            </a:r>
          </a:p>
          <a:p>
            <a:r>
              <a:rPr lang="en-US" sz="800"/>
              <a:t> </a:t>
            </a:r>
          </a:p>
          <a:p>
            <a:r>
              <a:rPr lang="en-US" sz="1400"/>
              <a:t>By putting the the values of the extrapolated range given by the analytic expression for rex/r0 multiplied by r0 into the expressions for etaTN,  we have determined the remaining single adjustable parameter in Rao and Ebert type functions to express each transmission curve, and compared the average of rms deviations to select the better one between these two types of functions.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806450" y="4648200"/>
            <a:ext cx="5029200" cy="4724400"/>
          </a:xfrm>
        </p:spPr>
        <p:txBody>
          <a:bodyPr/>
          <a:lstStyle/>
          <a:p>
            <a:r>
              <a:rPr lang="en-US" sz="1400"/>
              <a:t>Now we show the results obtained.</a:t>
            </a:r>
          </a:p>
          <a:p>
            <a:r>
              <a:rPr lang="en-US" sz="800"/>
              <a:t> </a:t>
            </a:r>
          </a:p>
          <a:p>
            <a:r>
              <a:rPr lang="en-US" sz="1400"/>
              <a:t>In this viewgraph, some of Monte Carlo results for the transmission curve are compared with experimental data. The horizontal axis represents the scaled depth, namely the depth in units of the CSDA range r0 of the incident electrons. </a:t>
            </a:r>
          </a:p>
          <a:p>
            <a:r>
              <a:rPr lang="en-US" sz="800"/>
              <a:t> </a:t>
            </a:r>
          </a:p>
          <a:p>
            <a:r>
              <a:rPr lang="en-US" sz="1400"/>
              <a:t>The experimental data have been taken from the paper by Harder and Poschet.These authors used a scintillation counter as the detector for the transmitted electrons to minimize the effect of knock-on electrons. Thus the definition of the transmission coefficient in their experiment is consistent with the present calculations so far as a knock-on electron is incident together with its parent primary electron to give a single count.</a:t>
            </a:r>
          </a:p>
          <a:p>
            <a:r>
              <a:rPr lang="en-US" sz="800"/>
              <a:t> </a:t>
            </a:r>
          </a:p>
          <a:p>
            <a:r>
              <a:rPr lang="en-US" sz="1400"/>
              <a:t>However, a secondary electron generated by a bremsstrahlung photon can reach the detector even after the parent primary electron has been absorbed. This seems to be the cause of small difference between the present Monte Carlo results and experiment at large depths for higher energy electrons incident on the highest atomic number absorbers.</a:t>
            </a:r>
          </a:p>
          <a:p>
            <a:endParaRPr lang="en-US"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806450" y="4419600"/>
            <a:ext cx="5029200" cy="5359400"/>
          </a:xfrm>
        </p:spPr>
        <p:txBody>
          <a:bodyPr/>
          <a:lstStyle/>
          <a:p>
            <a:r>
              <a:rPr lang="en-US" sz="1400"/>
              <a:t>The extrapolated ranges determined from the transmission curves of PENELOPE (points) are compared in this graph with those determined from the total charge deposition distributions, which in turn were calculated by the ITS Monte Carlo system (solid lines). Here “total” means primary plus knock-on electrons.</a:t>
            </a:r>
          </a:p>
          <a:p>
            <a:r>
              <a:rPr lang="en-US" sz="800"/>
              <a:t> </a:t>
            </a:r>
          </a:p>
          <a:p>
            <a:r>
              <a:rPr lang="en-US" sz="1400"/>
              <a:t>The two sets of results differ in the geometrical condition; for the PENELOPE results, it is finite slab absorbers, and for the ITS results, it is semi-infinite absorbers. Previously it was found from experimental results by myself and coworkers that this difference in geometry did not appreciably affect the values of the extrapolated range at least in the energy region above about 5 MeV. The present comparison between the two Monte Carlo results confirms this, except for the electrons of energies up to 1 MeV incident on the absorbers of the highest atomic numbers.</a:t>
            </a:r>
          </a:p>
          <a:p>
            <a:r>
              <a:rPr lang="en-US" sz="800"/>
              <a:t> </a:t>
            </a:r>
          </a:p>
          <a:p>
            <a:r>
              <a:rPr lang="en-US" sz="1400"/>
              <a:t>To check the effect of the different treatment of knock-on electrons, which are counted in the ITS cgarge distributions but not in PENELOPE transmission curves, we have shown here another set of rex for highest Z absorbers determined from primary charge deposition distributions or range straggling distributions (dashed lines). The solid and dashed line results agree well, and therefore, the effect of the different treatment of knock-on electrons can be excluded from possible reasons for the differences between the PENELOPE and the ITS results.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2488"/>
          </a:xfrm>
        </p:spPr>
        <p:txBody>
          <a:bodyPr/>
          <a:lstStyle/>
          <a:p>
            <a:r>
              <a:rPr lang="en-US" altLang="ja-JP" smtClean="0"/>
              <a:t>Click to edit Master title style</a:t>
            </a:r>
            <a:endParaRPr lang="en-US"/>
          </a:p>
        </p:txBody>
      </p:sp>
      <p:sp>
        <p:nvSpPr>
          <p:cNvPr id="3" name="Subtitle 2"/>
          <p:cNvSpPr>
            <a:spLocks noGrp="1"/>
          </p:cNvSpPr>
          <p:nvPr>
            <p:ph type="subTitle" idx="1"/>
          </p:nvPr>
        </p:nvSpPr>
        <p:spPr>
          <a:xfrm>
            <a:off x="1028700" y="5611813"/>
            <a:ext cx="4800600" cy="2530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1625"/>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514350" y="881063"/>
            <a:ext cx="4219575" cy="79216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2700"/>
            <a:ext cx="5829300" cy="1966913"/>
          </a:xfrm>
        </p:spPr>
        <p:txBody>
          <a:bodyPr anchor="t"/>
          <a:lstStyle>
            <a:lvl1pPr algn="l">
              <a:defRPr sz="4000" b="1" cap="all"/>
            </a:lvl1pPr>
          </a:lstStyle>
          <a:p>
            <a:r>
              <a:rPr lang="en-US" altLang="ja-JP" smtClean="0"/>
              <a:t>Click to edit Master title style</a:t>
            </a:r>
            <a:endParaRPr lang="en-US"/>
          </a:p>
        </p:txBody>
      </p:sp>
      <p:sp>
        <p:nvSpPr>
          <p:cNvPr id="3" name="Text Placeholder 2"/>
          <p:cNvSpPr>
            <a:spLocks noGrp="1"/>
          </p:cNvSpPr>
          <p:nvPr>
            <p:ph type="body" idx="1"/>
          </p:nvPr>
        </p:nvSpPr>
        <p:spPr>
          <a:xfrm>
            <a:off x="541338" y="4197350"/>
            <a:ext cx="5829300" cy="2165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514350" y="2860675"/>
            <a:ext cx="2838450" cy="594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3505200" y="2860675"/>
            <a:ext cx="2838450" cy="594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49413"/>
          </a:xfrm>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342900" y="2216150"/>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342900" y="3140075"/>
            <a:ext cx="3030538" cy="570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3484563" y="2216150"/>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3484563" y="3140075"/>
            <a:ext cx="3030537" cy="570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7988"/>
          </a:xfrm>
        </p:spPr>
        <p:txBody>
          <a:bodyPr anchor="b"/>
          <a:lstStyle>
            <a:lvl1pPr algn="l">
              <a:defRPr sz="2000" b="1"/>
            </a:lvl1pPr>
          </a:lstStyle>
          <a:p>
            <a:r>
              <a:rPr lang="en-US" altLang="ja-JP" smtClean="0"/>
              <a:t>Click to edit Master title style</a:t>
            </a:r>
            <a:endParaRPr lang="en-US"/>
          </a:p>
        </p:txBody>
      </p:sp>
      <p:sp>
        <p:nvSpPr>
          <p:cNvPr id="3" name="Content Placeholder 2"/>
          <p:cNvSpPr>
            <a:spLocks noGrp="1"/>
          </p:cNvSpPr>
          <p:nvPr>
            <p:ph idx="1"/>
          </p:nvPr>
        </p:nvSpPr>
        <p:spPr>
          <a:xfrm>
            <a:off x="2681288" y="393700"/>
            <a:ext cx="3833812" cy="8451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342900" y="2071688"/>
            <a:ext cx="2255838" cy="677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2613"/>
            <a:ext cx="4114800" cy="817562"/>
          </a:xfrm>
        </p:spPr>
        <p:txBody>
          <a:bodyPr anchor="b"/>
          <a:lstStyle>
            <a:lvl1pPr algn="l">
              <a:defRPr sz="20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1344613" y="884238"/>
            <a:ext cx="4114800" cy="594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750175"/>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49412"/>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2860675"/>
            <a:ext cx="5829300" cy="594201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6310313" y="9355138"/>
            <a:ext cx="5365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fld id="{2F519E2F-F785-FC4F-AB44-DE442EC872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2pPr>
      <a:lvl3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3pPr>
      <a:lvl4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4pPr>
      <a:lvl5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5pPr>
      <a:lvl6pPr marL="4572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6pPr>
      <a:lvl7pPr marL="9144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7pPr>
      <a:lvl8pPr marL="13716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8pPr>
      <a:lvl9pPr marL="18288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pdf"/><Relationship Id="rId5" Type="http://schemas.openxmlformats.org/officeDocument/2006/relationships/image" Target="../media/image7.png"/><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5.bin"/><Relationship Id="rId5" Type="http://schemas.openxmlformats.org/officeDocument/2006/relationships/image" Target="../media/image16.pdf"/><Relationship Id="rId6" Type="http://schemas.openxmlformats.org/officeDocument/2006/relationships/image" Target="../media/image1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6.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133600"/>
            <a:ext cx="6248400" cy="3732213"/>
          </a:xfrm>
          <a:noFill/>
          <a:ln/>
        </p:spPr>
        <p:txBody>
          <a:bodyPr/>
          <a:lstStyle/>
          <a:p>
            <a:r>
              <a:rPr lang="en-US" sz="4000">
                <a:solidFill>
                  <a:schemeClr val="tx1"/>
                </a:solidFill>
              </a:rPr>
              <a:t>Transmission Coefficients and Residual Energies of Electrons: </a:t>
            </a:r>
            <a:r>
              <a:rPr lang="en-US" sz="3600">
                <a:solidFill>
                  <a:schemeClr val="tx1"/>
                </a:solidFill>
              </a:rPr>
              <a:t>PENELOPE</a:t>
            </a:r>
            <a:r>
              <a:rPr lang="en-US" sz="4000">
                <a:solidFill>
                  <a:schemeClr val="tx1"/>
                </a:solidFill>
              </a:rPr>
              <a:t> Results and Empirical Formulas</a:t>
            </a:r>
            <a:endParaRPr lang="en-US" i="1">
              <a:solidFill>
                <a:schemeClr val="tx1"/>
              </a:solidFill>
            </a:endParaRPr>
          </a:p>
        </p:txBody>
      </p:sp>
      <p:sp>
        <p:nvSpPr>
          <p:cNvPr id="4099" name="Rectangle 3"/>
          <p:cNvSpPr>
            <a:spLocks noGrp="1" noChangeArrowheads="1"/>
          </p:cNvSpPr>
          <p:nvPr>
            <p:ph type="subTitle" idx="1"/>
          </p:nvPr>
        </p:nvSpPr>
        <p:spPr>
          <a:xfrm>
            <a:off x="304800" y="6858000"/>
            <a:ext cx="6248400" cy="1906588"/>
          </a:xfrm>
          <a:noFill/>
          <a:ln/>
        </p:spPr>
        <p:txBody>
          <a:bodyPr/>
          <a:lstStyle/>
          <a:p>
            <a:pPr marL="342900" indent="-342900"/>
            <a:r>
              <a:rPr lang="en-US" sz="2800"/>
              <a:t>Tatsuo Tabata and Vadim Moskvin</a:t>
            </a:r>
            <a:r>
              <a:rPr lang="en-US" sz="2800" baseline="30000"/>
              <a:t>*</a:t>
            </a:r>
            <a:endParaRPr lang="en-US"/>
          </a:p>
          <a:p>
            <a:pPr marL="342900" indent="-342900"/>
            <a:endParaRPr lang="en-US" sz="800"/>
          </a:p>
          <a:p>
            <a:pPr marL="342900" indent="-342900"/>
            <a:r>
              <a:rPr lang="en-US" sz="2400"/>
              <a:t>Osaka Prefecture University and IDEA </a:t>
            </a:r>
          </a:p>
          <a:p>
            <a:pPr marL="342900" indent="-342900"/>
            <a:r>
              <a:rPr lang="en-US" sz="2400" baseline="30000"/>
              <a:t>*</a:t>
            </a:r>
            <a:r>
              <a:rPr lang="en-US" sz="2400"/>
              <a:t>Indiana University School of Medicine</a:t>
            </a:r>
            <a:endParaRPr lang="en-US" sz="2800"/>
          </a:p>
        </p:txBody>
      </p:sp>
      <p:sp>
        <p:nvSpPr>
          <p:cNvPr id="4100" name="Rectangle 4"/>
          <p:cNvSpPr>
            <a:spLocks noChangeArrowheads="1"/>
          </p:cNvSpPr>
          <p:nvPr/>
        </p:nvSpPr>
        <p:spPr bwMode="auto">
          <a:xfrm>
            <a:off x="228600" y="685800"/>
            <a:ext cx="6324600" cy="118745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800"/>
              <a:t>Third International Workshop on Electron and </a:t>
            </a:r>
          </a:p>
          <a:p>
            <a:pPr algn="ctr"/>
            <a:r>
              <a:rPr lang="en-US" sz="1800"/>
              <a:t>Photon Transport Theory Applied to Radiation Dose Calculation</a:t>
            </a:r>
          </a:p>
          <a:p>
            <a:pPr algn="ctr"/>
            <a:r>
              <a:rPr lang="en-US" sz="1800"/>
              <a:t>Hyatt Regency Hotel, Indianapolis, Indiana</a:t>
            </a:r>
          </a:p>
          <a:p>
            <a:pPr algn="ctr"/>
            <a:r>
              <a:rPr lang="en-US" sz="1800"/>
              <a:t>August 8-12, 1999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1026"/>
          <p:cNvSpPr>
            <a:spLocks noGrp="1" noChangeArrowheads="1"/>
          </p:cNvSpPr>
          <p:nvPr>
            <p:ph type="body" idx="1"/>
          </p:nvPr>
        </p:nvSpPr>
        <p:spPr>
          <a:xfrm>
            <a:off x="457200" y="838200"/>
            <a:ext cx="5829300" cy="1905000"/>
          </a:xfrm>
          <a:noFill/>
          <a:ln/>
        </p:spPr>
        <p:txBody>
          <a:bodyPr/>
          <a:lstStyle/>
          <a:p>
            <a:r>
              <a:rPr lang="en-US" sz="2800"/>
              <a:t>Transmission curves: Normal incidence (continued)</a:t>
            </a:r>
          </a:p>
          <a:p>
            <a:pPr lvl="1"/>
            <a:r>
              <a:rPr lang="en-US"/>
              <a:t>The reason for the differences in </a:t>
            </a:r>
            <a:r>
              <a:rPr lang="en-US" i="1"/>
              <a:t>r</a:t>
            </a:r>
            <a:r>
              <a:rPr lang="en-US" baseline="-25000"/>
              <a:t>ex</a:t>
            </a:r>
            <a:endParaRPr lang="en-US"/>
          </a:p>
        </p:txBody>
      </p:sp>
      <p:sp>
        <p:nvSpPr>
          <p:cNvPr id="63491" name="Rectangle 1027"/>
          <p:cNvSpPr>
            <a:spLocks noGrp="1" noChangeArrowheads="1"/>
          </p:cNvSpPr>
          <p:nvPr>
            <p:ph type="title"/>
          </p:nvPr>
        </p:nvSpPr>
        <p:spPr>
          <a:xfrm>
            <a:off x="533400" y="685800"/>
            <a:ext cx="5829300" cy="533400"/>
          </a:xfrm>
          <a:noFill/>
          <a:ln/>
        </p:spPr>
        <p:txBody>
          <a:bodyPr/>
          <a:lstStyle/>
          <a:p>
            <a:r>
              <a:rPr lang="en-US"/>
              <a:t> </a:t>
            </a:r>
          </a:p>
        </p:txBody>
      </p:sp>
      <p:pic>
        <p:nvPicPr>
          <p:cNvPr id="63496" name="Picture 1032"/>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524000" y="2743200"/>
            <a:ext cx="3735388" cy="5705475"/>
          </a:xfrm>
          <a:prstGeom prst="rect">
            <a:avLst/>
          </a:prstGeom>
          <a:noFill/>
          <a:ln w="12700">
            <a:noFill/>
            <a:miter lim="800000"/>
            <a:headEnd/>
            <a:tailEnd/>
          </a:ln>
          <a:effectLst/>
        </p:spPr>
      </p:pic>
      <p:graphicFrame>
        <p:nvGraphicFramePr>
          <p:cNvPr id="63497" name="Object 1033"/>
          <p:cNvGraphicFramePr>
            <a:graphicFrameLocks noChangeAspect="1"/>
          </p:cNvGraphicFramePr>
          <p:nvPr/>
        </p:nvGraphicFramePr>
        <p:xfrm>
          <a:off x="2209800" y="8534400"/>
          <a:ext cx="2438400" cy="400050"/>
        </p:xfrm>
        <a:graphic>
          <a:graphicData uri="http://schemas.openxmlformats.org/presentationml/2006/ole">
            <p:oleObj spid="_x0000_s63497" name="Equation" r:id="rId6" imgW="2552700" imgH="419100" progId="Equation.DSMT36">
              <p:embed/>
            </p:oleObj>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026"/>
          <p:cNvSpPr>
            <a:spLocks noGrp="1" noChangeArrowheads="1"/>
          </p:cNvSpPr>
          <p:nvPr>
            <p:ph type="body" idx="1"/>
          </p:nvPr>
        </p:nvSpPr>
        <p:spPr>
          <a:xfrm>
            <a:off x="457200" y="1295400"/>
            <a:ext cx="5829300" cy="1524000"/>
          </a:xfrm>
          <a:noFill/>
          <a:ln/>
        </p:spPr>
        <p:txBody>
          <a:bodyPr/>
          <a:lstStyle/>
          <a:p>
            <a:r>
              <a:rPr lang="en-US" sz="2800"/>
              <a:t>Transmission curves: Normal incidence (continued)</a:t>
            </a:r>
          </a:p>
          <a:p>
            <a:pPr lvl="1"/>
            <a:r>
              <a:rPr lang="en-US"/>
              <a:t>Analytic expression for</a:t>
            </a:r>
            <a:r>
              <a:rPr lang="en-US" i="1"/>
              <a:t> r</a:t>
            </a:r>
            <a:r>
              <a:rPr lang="en-US" baseline="-25000"/>
              <a:t>ex</a:t>
            </a:r>
            <a:r>
              <a:rPr lang="en-US"/>
              <a:t>/</a:t>
            </a:r>
            <a:r>
              <a:rPr lang="en-US" i="1"/>
              <a:t>r</a:t>
            </a:r>
            <a:r>
              <a:rPr lang="en-US" baseline="-25000"/>
              <a:t>0</a:t>
            </a:r>
            <a:endParaRPr lang="en-US"/>
          </a:p>
        </p:txBody>
      </p:sp>
      <p:sp>
        <p:nvSpPr>
          <p:cNvPr id="27651" name="Rectangle 1027"/>
          <p:cNvSpPr>
            <a:spLocks noGrp="1" noChangeArrowheads="1"/>
          </p:cNvSpPr>
          <p:nvPr>
            <p:ph type="title"/>
          </p:nvPr>
        </p:nvSpPr>
        <p:spPr>
          <a:xfrm>
            <a:off x="533400" y="533400"/>
            <a:ext cx="5829300" cy="304800"/>
          </a:xfrm>
          <a:noFill/>
          <a:ln/>
        </p:spPr>
        <p:txBody>
          <a:bodyPr/>
          <a:lstStyle/>
          <a:p>
            <a:r>
              <a:rPr lang="en-US"/>
              <a:t> </a:t>
            </a:r>
          </a:p>
        </p:txBody>
      </p:sp>
      <p:graphicFrame>
        <p:nvGraphicFramePr>
          <p:cNvPr id="27654" name="Object 1030"/>
          <p:cNvGraphicFramePr>
            <a:graphicFrameLocks noChangeAspect="1"/>
          </p:cNvGraphicFramePr>
          <p:nvPr/>
        </p:nvGraphicFramePr>
        <p:xfrm>
          <a:off x="1381125" y="2743200"/>
          <a:ext cx="4333875" cy="5022850"/>
        </p:xfrm>
        <a:graphic>
          <a:graphicData uri="http://schemas.openxmlformats.org/presentationml/2006/ole">
            <p:oleObj spid="_x0000_s19456" name="Equation" r:id="rId4" imgW="5588000" imgH="6477000" progId="Equation.DSMT36">
              <p:embed/>
            </p:oleObj>
          </a:graphicData>
        </a:graphic>
      </p:graphicFrame>
      <p:sp>
        <p:nvSpPr>
          <p:cNvPr id="27655" name="Text Box 1031"/>
          <p:cNvSpPr txBox="1">
            <a:spLocks noChangeArrowheads="1"/>
          </p:cNvSpPr>
          <p:nvPr/>
        </p:nvSpPr>
        <p:spPr bwMode="auto">
          <a:xfrm>
            <a:off x="300038" y="7880350"/>
            <a:ext cx="6329362" cy="1187450"/>
          </a:xfrm>
          <a:prstGeom prst="rect">
            <a:avLst/>
          </a:prstGeom>
          <a:noFill/>
          <a:ln w="12700">
            <a:noFill/>
            <a:miter lim="800000"/>
            <a:headEnd/>
            <a:tailEnd/>
          </a:ln>
          <a:effectLst/>
        </p:spPr>
        <p:txBody>
          <a:bodyPr wrap="none">
            <a:prstTxWarp prst="textNoShape">
              <a:avLst/>
            </a:prstTxWarp>
            <a:spAutoFit/>
          </a:bodyPr>
          <a:lstStyle/>
          <a:p>
            <a:r>
              <a:rPr lang="en-US"/>
              <a:t>The same functional form as used by Tabata et al.,</a:t>
            </a:r>
          </a:p>
          <a:p>
            <a:r>
              <a:rPr lang="en-US"/>
              <a:t>[NIM B </a:t>
            </a:r>
            <a:r>
              <a:rPr lang="en-US" b="1"/>
              <a:t>119</a:t>
            </a:r>
            <a:r>
              <a:rPr lang="en-US"/>
              <a:t>, 463 (1996)] for fitting </a:t>
            </a:r>
            <a:r>
              <a:rPr lang="en-US" i="1"/>
              <a:t>r</a:t>
            </a:r>
            <a:r>
              <a:rPr lang="en-US" baseline="-25000"/>
              <a:t>ex</a:t>
            </a:r>
            <a:r>
              <a:rPr lang="en-US"/>
              <a:t>/</a:t>
            </a:r>
            <a:r>
              <a:rPr lang="en-US" i="1"/>
              <a:t>r</a:t>
            </a:r>
            <a:r>
              <a:rPr lang="en-US" baseline="-25000"/>
              <a:t>0</a:t>
            </a:r>
            <a:r>
              <a:rPr lang="en-US"/>
              <a:t> from </a:t>
            </a:r>
          </a:p>
          <a:p>
            <a:r>
              <a:rPr lang="en-US"/>
              <a:t>charge-deposition distributions.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1447800"/>
            <a:ext cx="6096000" cy="1828800"/>
          </a:xfrm>
          <a:noFill/>
          <a:ln/>
        </p:spPr>
        <p:txBody>
          <a:bodyPr/>
          <a:lstStyle/>
          <a:p>
            <a:r>
              <a:rPr lang="en-US" sz="2800"/>
              <a:t>Transmission curves: Normal incidence (continued)</a:t>
            </a:r>
          </a:p>
          <a:p>
            <a:pPr lvl="1"/>
            <a:r>
              <a:rPr lang="en-US"/>
              <a:t>Analytic expression for</a:t>
            </a:r>
            <a:r>
              <a:rPr lang="en-US" i="1"/>
              <a:t> r</a:t>
            </a:r>
            <a:r>
              <a:rPr lang="en-US" baseline="-25000"/>
              <a:t>ex</a:t>
            </a:r>
            <a:r>
              <a:rPr lang="en-US"/>
              <a:t>/</a:t>
            </a:r>
            <a:r>
              <a:rPr lang="en-US" i="1"/>
              <a:t>r</a:t>
            </a:r>
            <a:r>
              <a:rPr lang="en-US" baseline="-25000"/>
              <a:t>0</a:t>
            </a:r>
            <a:r>
              <a:rPr lang="en-US"/>
              <a:t> (cont.)</a:t>
            </a:r>
          </a:p>
        </p:txBody>
      </p:sp>
      <p:sp>
        <p:nvSpPr>
          <p:cNvPr id="28675" name="Rectangle 3"/>
          <p:cNvSpPr>
            <a:spLocks noGrp="1" noChangeArrowheads="1"/>
          </p:cNvSpPr>
          <p:nvPr>
            <p:ph type="title"/>
          </p:nvPr>
        </p:nvSpPr>
        <p:spPr>
          <a:xfrm>
            <a:off x="609600" y="609600"/>
            <a:ext cx="5829300" cy="609600"/>
          </a:xfrm>
          <a:noFill/>
          <a:ln/>
        </p:spPr>
        <p:txBody>
          <a:bodyPr/>
          <a:lstStyle/>
          <a:p>
            <a:r>
              <a:rPr lang="en-US" sz="3200"/>
              <a:t> </a:t>
            </a:r>
            <a:endParaRPr lang="en-US"/>
          </a:p>
        </p:txBody>
      </p:sp>
      <p:pic>
        <p:nvPicPr>
          <p:cNvPr id="28678" name="Picture 6"/>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2225" y="3405188"/>
            <a:ext cx="6805613" cy="4976812"/>
          </a:xfrm>
          <a:prstGeom prst="rect">
            <a:avLst/>
          </a:prstGeom>
          <a:noFill/>
          <a:ln w="12700">
            <a:noFill/>
            <a:miter lim="800000"/>
            <a:headEnd/>
            <a:tailEnd/>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838200"/>
            <a:ext cx="5829300" cy="8382000"/>
          </a:xfrm>
          <a:noFill/>
          <a:ln/>
        </p:spPr>
        <p:txBody>
          <a:bodyPr/>
          <a:lstStyle/>
          <a:p>
            <a:r>
              <a:rPr lang="en-US" sz="2800" dirty="0"/>
              <a:t>Transmission curves: Normal incidence (continued)</a:t>
            </a:r>
          </a:p>
          <a:p>
            <a:pPr lvl="1"/>
            <a:r>
              <a:rPr lang="en-US" dirty="0"/>
              <a:t>Empirical formula for</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endParaRPr lang="en-US" dirty="0"/>
          </a:p>
          <a:p>
            <a:pPr lvl="2"/>
            <a:r>
              <a:rPr lang="en-US" dirty="0" err="1"/>
              <a:t>Rao</a:t>
            </a:r>
            <a:r>
              <a:rPr lang="en-US" dirty="0"/>
              <a:t> type [</a:t>
            </a:r>
            <a:r>
              <a:rPr lang="en-US" dirty="0" err="1"/>
              <a:t>Rao</a:t>
            </a:r>
            <a:r>
              <a:rPr lang="en-US" dirty="0"/>
              <a:t>, NIM 44, 155 (1966)]</a:t>
            </a:r>
            <a:br>
              <a:rPr lang="en-US" dirty="0"/>
            </a:br>
            <a:r>
              <a:rPr lang="en-US" dirty="0"/>
              <a:t/>
            </a:r>
            <a:br>
              <a:rPr lang="en-US" dirty="0"/>
            </a:br>
            <a:r>
              <a:rPr lang="en-US" dirty="0"/>
              <a:t/>
            </a:r>
            <a:br>
              <a:rPr lang="en-US" dirty="0"/>
            </a:br>
            <a:r>
              <a:rPr lang="en-US" dirty="0"/>
              <a:t/>
            </a:r>
            <a:br>
              <a:rPr lang="en-US" dirty="0"/>
            </a:br>
            <a:endParaRPr lang="en-US" dirty="0"/>
          </a:p>
          <a:p>
            <a:pPr lvl="2"/>
            <a:r>
              <a:rPr lang="en-US" dirty="0"/>
              <a:t>Ebert type [Ebert, </a:t>
            </a:r>
            <a:r>
              <a:rPr lang="en-US" dirty="0" err="1"/>
              <a:t>Lauzon</a:t>
            </a:r>
            <a:r>
              <a:rPr lang="en-US" dirty="0"/>
              <a:t> &amp; Lent, Phys. Rev. 183, 422 (1969)]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lvl="2"/>
            <a:r>
              <a:rPr lang="en-US" dirty="0"/>
              <a:t>The average of weighted </a:t>
            </a:r>
            <a:r>
              <a:rPr lang="en-US" dirty="0" err="1"/>
              <a:t>rms</a:t>
            </a:r>
            <a:r>
              <a:rPr lang="en-US" dirty="0"/>
              <a:t> relative deviations of fits to a total of 63 transmission curves</a:t>
            </a:r>
          </a:p>
          <a:p>
            <a:pPr lvl="3"/>
            <a:r>
              <a:rPr lang="en-US" sz="2400" dirty="0" err="1"/>
              <a:t>Rao</a:t>
            </a:r>
            <a:r>
              <a:rPr lang="en-US" sz="2400" dirty="0"/>
              <a:t> Type: 3.4%</a:t>
            </a:r>
          </a:p>
          <a:p>
            <a:pPr lvl="3"/>
            <a:r>
              <a:rPr lang="en-US" sz="2400" dirty="0"/>
              <a:t>Ebert type: 2.4%; adopted</a:t>
            </a:r>
          </a:p>
        </p:txBody>
      </p:sp>
      <p:sp>
        <p:nvSpPr>
          <p:cNvPr id="26627" name="Rectangle 3"/>
          <p:cNvSpPr>
            <a:spLocks noGrp="1" noChangeArrowheads="1"/>
          </p:cNvSpPr>
          <p:nvPr>
            <p:ph type="title"/>
          </p:nvPr>
        </p:nvSpPr>
        <p:spPr>
          <a:xfrm>
            <a:off x="533400" y="381000"/>
            <a:ext cx="5829300" cy="457200"/>
          </a:xfrm>
          <a:noFill/>
          <a:ln/>
        </p:spPr>
        <p:txBody>
          <a:bodyPr/>
          <a:lstStyle/>
          <a:p>
            <a:r>
              <a:rPr lang="en-US" sz="3200"/>
              <a:t> </a:t>
            </a:r>
            <a:endParaRPr lang="en-US"/>
          </a:p>
        </p:txBody>
      </p:sp>
      <p:graphicFrame>
        <p:nvGraphicFramePr>
          <p:cNvPr id="26629" name="Object 5"/>
          <p:cNvGraphicFramePr>
            <a:graphicFrameLocks noChangeAspect="1"/>
          </p:cNvGraphicFramePr>
          <p:nvPr/>
        </p:nvGraphicFramePr>
        <p:xfrm>
          <a:off x="1676400" y="3124200"/>
          <a:ext cx="4648200" cy="862013"/>
        </p:xfrm>
        <a:graphic>
          <a:graphicData uri="http://schemas.openxmlformats.org/presentationml/2006/ole">
            <p:oleObj spid="_x0000_s26629" name="Equation" r:id="rId4" imgW="5473700" imgH="1016000" progId="Equation.DSMT36">
              <p:embed/>
            </p:oleObj>
          </a:graphicData>
        </a:graphic>
      </p:graphicFrame>
      <p:graphicFrame>
        <p:nvGraphicFramePr>
          <p:cNvPr id="26630" name="Object 6"/>
          <p:cNvGraphicFramePr>
            <a:graphicFrameLocks noChangeAspect="1"/>
          </p:cNvGraphicFramePr>
          <p:nvPr/>
        </p:nvGraphicFramePr>
        <p:xfrm>
          <a:off x="1676400" y="5334000"/>
          <a:ext cx="3429000" cy="1189038"/>
        </p:xfrm>
        <a:graphic>
          <a:graphicData uri="http://schemas.openxmlformats.org/presentationml/2006/ole">
            <p:oleObj spid="_x0000_s26630" name="Equation" r:id="rId5" imgW="4064000" imgH="1409700" progId="Equation.DSMT36">
              <p:embed/>
            </p:oleObj>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33400" y="457200"/>
            <a:ext cx="5829300" cy="9067800"/>
          </a:xfrm>
          <a:noFill/>
          <a:ln/>
        </p:spPr>
        <p:txBody>
          <a:bodyPr/>
          <a:lstStyle/>
          <a:p>
            <a:r>
              <a:rPr lang="en-US" sz="2800" dirty="0"/>
              <a:t>Transmission curves: Normal incidence (continued)</a:t>
            </a:r>
          </a:p>
          <a:p>
            <a:pPr lvl="1"/>
            <a:r>
              <a:rPr lang="en-US" dirty="0"/>
              <a:t>Empirical formula for</a:t>
            </a:r>
            <a:r>
              <a:rPr lang="en-US" dirty="0" smtClean="0"/>
              <a:t> </a:t>
            </a:r>
            <a:r>
              <a:rPr lang="en-US"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(cont.)</a:t>
            </a:r>
          </a:p>
          <a:p>
            <a:pPr lvl="2">
              <a:buSzPct val="85000"/>
              <a:buFontTx/>
              <a:buChar char="·"/>
            </a:pPr>
            <a:r>
              <a:rPr lang="en-US" dirty="0">
                <a:ea typeface="Times" pitchFamily="-110" charset="0"/>
                <a:cs typeface="Times" pitchFamily="-110" charset="0"/>
              </a:rPr>
              <a:t>Coefficient</a:t>
            </a:r>
            <a:r>
              <a:rPr lang="en-US" dirty="0" smtClean="0">
                <a:ea typeface="Times" pitchFamily="-110" charset="0"/>
                <a:cs typeface="Times" pitchFamily="-110" charset="0"/>
              </a:rPr>
              <a:t> </a:t>
            </a:r>
            <a:r>
              <a:rPr lang="en-US" i="1" dirty="0" err="1" smtClean="0">
                <a:latin typeface="Symbol" pitchFamily="-110" charset="2"/>
                <a:ea typeface="Times" pitchFamily="-110" charset="0"/>
                <a:cs typeface="Times" pitchFamily="-110" charset="0"/>
              </a:rPr>
              <a:t>β</a:t>
            </a:r>
            <a:r>
              <a:rPr lang="en-US" dirty="0" smtClean="0"/>
              <a:t>: </a:t>
            </a:r>
            <a:r>
              <a:rPr lang="en-US" dirty="0"/>
              <a:t>values and expression</a:t>
            </a:r>
          </a:p>
        </p:txBody>
      </p:sp>
      <p:sp>
        <p:nvSpPr>
          <p:cNvPr id="29699" name="Rectangle 3"/>
          <p:cNvSpPr>
            <a:spLocks noGrp="1" noChangeArrowheads="1"/>
          </p:cNvSpPr>
          <p:nvPr>
            <p:ph type="title"/>
          </p:nvPr>
        </p:nvSpPr>
        <p:spPr>
          <a:xfrm>
            <a:off x="533400" y="381000"/>
            <a:ext cx="5829300" cy="457200"/>
          </a:xfrm>
          <a:noFill/>
          <a:ln/>
        </p:spPr>
        <p:txBody>
          <a:bodyPr/>
          <a:lstStyle/>
          <a:p>
            <a:r>
              <a:rPr lang="en-US" sz="3200"/>
              <a:t> </a:t>
            </a:r>
            <a:endParaRPr lang="en-US"/>
          </a:p>
        </p:txBody>
      </p:sp>
      <p:sp>
        <p:nvSpPr>
          <p:cNvPr id="29705" name="Text Box 9"/>
          <p:cNvSpPr txBox="1">
            <a:spLocks noChangeArrowheads="1"/>
          </p:cNvSpPr>
          <p:nvPr/>
        </p:nvSpPr>
        <p:spPr bwMode="auto">
          <a:xfrm>
            <a:off x="457200" y="7419975"/>
            <a:ext cx="5959475" cy="2012950"/>
          </a:xfrm>
          <a:prstGeom prst="rect">
            <a:avLst/>
          </a:prstGeom>
          <a:noFill/>
          <a:ln w="12700">
            <a:noFill/>
            <a:miter lim="800000"/>
            <a:headEnd/>
            <a:tailEnd/>
          </a:ln>
          <a:effectLst/>
        </p:spPr>
        <p:txBody>
          <a:bodyPr>
            <a:prstTxWarp prst="textNoShape">
              <a:avLst/>
            </a:prstTxWarp>
            <a:spAutoFit/>
          </a:bodyPr>
          <a:lstStyle/>
          <a:p>
            <a:r>
              <a:rPr lang="en-US" dirty="0"/>
              <a:t>The coefficient</a:t>
            </a:r>
            <a:r>
              <a:rPr lang="en-US" dirty="0" smtClean="0"/>
              <a:t> </a:t>
            </a:r>
            <a:r>
              <a:rPr lang="en-US" i="1" dirty="0" err="1" smtClean="0">
                <a:latin typeface="Symbol" pitchFamily="-110" charset="2"/>
                <a:ea typeface="Times" pitchFamily="-110" charset="0"/>
                <a:cs typeface="Times" pitchFamily="-110" charset="0"/>
              </a:rPr>
              <a:t>β</a:t>
            </a:r>
            <a:r>
              <a:rPr lang="en-US" dirty="0" smtClean="0"/>
              <a:t> </a:t>
            </a:r>
            <a:r>
              <a:rPr lang="en-US" dirty="0"/>
              <a:t>takes on a maximum at an energy 15–30 </a:t>
            </a:r>
            <a:r>
              <a:rPr lang="en-US" dirty="0" err="1"/>
              <a:t>MeV</a:t>
            </a:r>
            <a:r>
              <a:rPr lang="en-US" dirty="0"/>
              <a:t>.</a:t>
            </a:r>
          </a:p>
          <a:p>
            <a:r>
              <a:rPr lang="en-US" dirty="0"/>
              <a:t>To avoid complication of the functional form, we have considered an expression applicable up to 20 </a:t>
            </a:r>
            <a:r>
              <a:rPr lang="en-US" dirty="0" err="1"/>
              <a:t>MeV</a:t>
            </a:r>
            <a:r>
              <a:rPr lang="en-US" dirty="0"/>
              <a:t>.</a:t>
            </a:r>
            <a:endParaRPr lang="en-US" dirty="0">
              <a:ea typeface="Times" pitchFamily="-110" charset="0"/>
              <a:cs typeface="Times" pitchFamily="-110" charset="0"/>
            </a:endParaRPr>
          </a:p>
        </p:txBody>
      </p:sp>
      <p:pic>
        <p:nvPicPr>
          <p:cNvPr id="29707" name="Picture 1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2438400"/>
            <a:ext cx="6858000" cy="5068888"/>
          </a:xfrm>
          <a:prstGeom prst="rect">
            <a:avLst/>
          </a:prstGeom>
          <a:noFill/>
          <a:ln w="12700">
            <a:noFill/>
            <a:miter lim="800000"/>
            <a:headEnd/>
            <a:tailEnd/>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457200"/>
            <a:ext cx="5829300" cy="9067800"/>
          </a:xfrm>
          <a:noFill/>
          <a:ln/>
        </p:spPr>
        <p:txBody>
          <a:bodyPr/>
          <a:lstStyle/>
          <a:p>
            <a:r>
              <a:rPr lang="en-US" sz="2800" dirty="0"/>
              <a:t>Transmission curves: Normal incidence (continued)</a:t>
            </a:r>
          </a:p>
          <a:p>
            <a:pPr lvl="1"/>
            <a:r>
              <a:rPr lang="en-US" dirty="0"/>
              <a:t>Empirical formula for</a:t>
            </a:r>
            <a:r>
              <a:rPr lang="en-US" dirty="0" smtClean="0"/>
              <a:t> </a:t>
            </a:r>
            <a:r>
              <a:rPr lang="en-US"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(cont.)</a:t>
            </a:r>
          </a:p>
          <a:p>
            <a:pPr lvl="2">
              <a:buSzPct val="85000"/>
              <a:buFontTx/>
              <a:buChar char="·"/>
            </a:pPr>
            <a:r>
              <a:rPr lang="en-US" dirty="0">
                <a:ea typeface="Times" pitchFamily="-110" charset="0"/>
                <a:cs typeface="Times" pitchFamily="-110" charset="0"/>
              </a:rPr>
              <a:t>Analytic expression for</a:t>
            </a:r>
            <a:r>
              <a:rPr lang="en-US" dirty="0" smtClean="0">
                <a:ea typeface="Times" pitchFamily="-110" charset="0"/>
                <a:cs typeface="Times" pitchFamily="-110" charset="0"/>
              </a:rPr>
              <a:t> </a:t>
            </a:r>
            <a:r>
              <a:rPr lang="en-US" altLang="ja-JP" i="1" dirty="0" err="1" smtClean="0">
                <a:latin typeface="Symbol" pitchFamily="-110" charset="2"/>
                <a:ea typeface="Times" pitchFamily="-110" charset="0"/>
                <a:cs typeface="Times" pitchFamily="-110" charset="0"/>
              </a:rPr>
              <a:t>β</a:t>
            </a:r>
            <a:r>
              <a:rPr lang="en-US" i="1" dirty="0" smtClean="0">
                <a:latin typeface="Symbol" pitchFamily="-110" charset="2"/>
                <a:ea typeface="Times" pitchFamily="-110" charset="0"/>
                <a:cs typeface="Times" pitchFamily="-110" charset="0"/>
              </a:rPr>
              <a:t/>
            </a:r>
            <a:br>
              <a:rPr lang="en-US" i="1" dirty="0" smtClean="0">
                <a:latin typeface="Symbol" pitchFamily="-110" charset="2"/>
                <a:ea typeface="Times" pitchFamily="-110" charset="0"/>
                <a:cs typeface="Times" pitchFamily="-110" charset="0"/>
              </a:rPr>
            </a:br>
            <a:r>
              <a:rPr lang="en-US" i="1" dirty="0">
                <a:latin typeface="Symbol" pitchFamily="-110" charset="2"/>
                <a:ea typeface="Times" pitchFamily="-110" charset="0"/>
                <a:cs typeface="Times" pitchFamily="-110" charset="0"/>
              </a:rPr>
              <a:t/>
            </a:r>
            <a:br>
              <a:rPr lang="en-US" i="1" dirty="0">
                <a:latin typeface="Symbol" pitchFamily="-110" charset="2"/>
                <a:ea typeface="Times" pitchFamily="-110" charset="0"/>
                <a:cs typeface="Times" pitchFamily="-110" charset="0"/>
              </a:rPr>
            </a:br>
            <a:r>
              <a:rPr lang="en-US" i="1" dirty="0">
                <a:latin typeface="Symbol" pitchFamily="-110" charset="2"/>
                <a:ea typeface="Times" pitchFamily="-110" charset="0"/>
                <a:cs typeface="Times" pitchFamily="-110" charset="0"/>
              </a:rPr>
              <a:t/>
            </a:r>
            <a:br>
              <a:rPr lang="en-US" i="1" dirty="0">
                <a:latin typeface="Symbol" pitchFamily="-110" charset="2"/>
                <a:ea typeface="Times" pitchFamily="-110" charset="0"/>
                <a:cs typeface="Times" pitchFamily="-110" charset="0"/>
              </a:rPr>
            </a:br>
            <a:r>
              <a:rPr lang="en-US" i="1" dirty="0">
                <a:latin typeface="Symbol" pitchFamily="-110" charset="2"/>
                <a:ea typeface="Times" pitchFamily="-110" charset="0"/>
                <a:cs typeface="Times" pitchFamily="-110" charset="0"/>
              </a:rPr>
              <a:t/>
            </a:r>
            <a:br>
              <a:rPr lang="en-US" i="1" dirty="0">
                <a:latin typeface="Symbol" pitchFamily="-110" charset="2"/>
                <a:ea typeface="Times" pitchFamily="-110" charset="0"/>
                <a:cs typeface="Times" pitchFamily="-110" charset="0"/>
              </a:rPr>
            </a:br>
            <a:r>
              <a:rPr lang="en-US" i="1" dirty="0">
                <a:latin typeface="Symbol" pitchFamily="-110" charset="2"/>
                <a:ea typeface="Times" pitchFamily="-110" charset="0"/>
                <a:cs typeface="Times" pitchFamily="-110" charset="0"/>
              </a:rPr>
              <a:t/>
            </a:r>
            <a:br>
              <a:rPr lang="en-US" i="1" dirty="0">
                <a:latin typeface="Symbol" pitchFamily="-110" charset="2"/>
                <a:ea typeface="Times" pitchFamily="-110" charset="0"/>
                <a:cs typeface="Times" pitchFamily="-110" charset="0"/>
              </a:rPr>
            </a:br>
            <a:r>
              <a:rPr lang="en-US" i="1" dirty="0" smtClean="0">
                <a:latin typeface="Symbol" pitchFamily="-110" charset="2"/>
                <a:ea typeface="Times" pitchFamily="-110" charset="0"/>
                <a:cs typeface="Times" pitchFamily="-110" charset="0"/>
              </a:rPr>
              <a:t/>
            </a:r>
            <a:br>
              <a:rPr lang="en-US" i="1" dirty="0" smtClean="0">
                <a:latin typeface="Symbol" pitchFamily="-110" charset="2"/>
                <a:ea typeface="Times" pitchFamily="-110" charset="0"/>
                <a:cs typeface="Times" pitchFamily="-110" charset="0"/>
              </a:rPr>
            </a:br>
            <a:r>
              <a:rPr lang="en-US" i="1" dirty="0" smtClean="0">
                <a:latin typeface="Symbol" pitchFamily="-110" charset="2"/>
                <a:ea typeface="Times" pitchFamily="-110" charset="0"/>
                <a:cs typeface="Times" pitchFamily="-110" charset="0"/>
              </a:rPr>
              <a:t/>
            </a:r>
            <a:br>
              <a:rPr lang="en-US" i="1" dirty="0" smtClean="0">
                <a:latin typeface="Symbol" pitchFamily="-110" charset="2"/>
                <a:ea typeface="Times" pitchFamily="-110" charset="0"/>
                <a:cs typeface="Times" pitchFamily="-110" charset="0"/>
              </a:rPr>
            </a:br>
            <a:r>
              <a:rPr lang="en-US" i="1" dirty="0" smtClean="0">
                <a:latin typeface="Symbol" pitchFamily="-110" charset="2"/>
                <a:ea typeface="Times" pitchFamily="-110" charset="0"/>
                <a:cs typeface="Times" pitchFamily="-110" charset="0"/>
              </a:rPr>
              <a:t/>
            </a:r>
            <a:br>
              <a:rPr lang="en-US" i="1" dirty="0" smtClean="0">
                <a:latin typeface="Symbol" pitchFamily="-110" charset="2"/>
                <a:ea typeface="Times" pitchFamily="-110" charset="0"/>
                <a:cs typeface="Times" pitchFamily="-110" charset="0"/>
              </a:rPr>
            </a:br>
            <a:endParaRPr lang="en-US" i="1" dirty="0" smtClean="0">
              <a:latin typeface="Symbol" pitchFamily="-110" charset="2"/>
              <a:ea typeface="Times" pitchFamily="-110" charset="0"/>
              <a:cs typeface="Times" pitchFamily="-110" charset="0"/>
            </a:endParaRPr>
          </a:p>
          <a:p>
            <a:pPr lvl="2">
              <a:buSzPct val="85000"/>
              <a:buFontTx/>
              <a:buChar char="·"/>
            </a:pPr>
            <a:r>
              <a:rPr lang="en-US" dirty="0">
                <a:ea typeface="Times" pitchFamily="-110" charset="0"/>
                <a:cs typeface="Times" pitchFamily="-110" charset="0"/>
              </a:rPr>
              <a:t>Why does</a:t>
            </a:r>
            <a:r>
              <a:rPr lang="en-US" dirty="0" smtClean="0">
                <a:ea typeface="Times" pitchFamily="-110" charset="0"/>
                <a:cs typeface="Times" pitchFamily="-110" charset="0"/>
              </a:rPr>
              <a:t> </a:t>
            </a:r>
            <a:r>
              <a:rPr lang="en-US" i="1" dirty="0" err="1" smtClean="0">
                <a:latin typeface="Symbol" pitchFamily="-110" charset="2"/>
                <a:ea typeface="Times" pitchFamily="-110" charset="0"/>
                <a:cs typeface="Times" pitchFamily="-110" charset="0"/>
              </a:rPr>
              <a:t>β</a:t>
            </a:r>
            <a:r>
              <a:rPr lang="en-US" dirty="0" smtClean="0">
                <a:ea typeface="Times" pitchFamily="-110" charset="0"/>
                <a:cs typeface="Times" pitchFamily="-110" charset="0"/>
              </a:rPr>
              <a:t> </a:t>
            </a:r>
            <a:r>
              <a:rPr lang="en-US" dirty="0">
                <a:ea typeface="Times" pitchFamily="-110" charset="0"/>
                <a:cs typeface="Times" pitchFamily="-110" charset="0"/>
              </a:rPr>
              <a:t>become smaller again at high energies? </a:t>
            </a:r>
          </a:p>
        </p:txBody>
      </p:sp>
      <p:sp>
        <p:nvSpPr>
          <p:cNvPr id="30723" name="Rectangle 3"/>
          <p:cNvSpPr>
            <a:spLocks noGrp="1" noChangeArrowheads="1"/>
          </p:cNvSpPr>
          <p:nvPr>
            <p:ph type="title"/>
          </p:nvPr>
        </p:nvSpPr>
        <p:spPr>
          <a:xfrm>
            <a:off x="533400" y="381000"/>
            <a:ext cx="5829300" cy="457200"/>
          </a:xfrm>
          <a:noFill/>
          <a:ln/>
        </p:spPr>
        <p:txBody>
          <a:bodyPr/>
          <a:lstStyle/>
          <a:p>
            <a:r>
              <a:rPr lang="en-US" sz="3200"/>
              <a:t> </a:t>
            </a:r>
            <a:endParaRPr lang="en-US"/>
          </a:p>
        </p:txBody>
      </p:sp>
      <p:graphicFrame>
        <p:nvGraphicFramePr>
          <p:cNvPr id="30726" name="Object 6"/>
          <p:cNvGraphicFramePr>
            <a:graphicFrameLocks noChangeAspect="1"/>
          </p:cNvGraphicFramePr>
          <p:nvPr/>
        </p:nvGraphicFramePr>
        <p:xfrm>
          <a:off x="1828800" y="2514600"/>
          <a:ext cx="2819400" cy="2717800"/>
        </p:xfrm>
        <a:graphic>
          <a:graphicData uri="http://schemas.openxmlformats.org/presentationml/2006/ole">
            <p:oleObj spid="_x0000_s73730" name="Equation" r:id="rId4" imgW="3962400" imgH="3822700" progId="Equation.DSMT36">
              <p:embed/>
            </p:oleObj>
          </a:graphicData>
        </a:graphic>
      </p:graphicFrame>
      <p:pic>
        <p:nvPicPr>
          <p:cNvPr id="30728" name="Picture 8"/>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371600" y="6207125"/>
            <a:ext cx="4343400" cy="3622675"/>
          </a:xfrm>
          <a:prstGeom prst="rect">
            <a:avLst/>
          </a:prstGeom>
          <a:noFill/>
          <a:ln w="12700">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33400" y="457200"/>
            <a:ext cx="5829300" cy="9067800"/>
          </a:xfrm>
          <a:noFill/>
          <a:ln/>
        </p:spPr>
        <p:txBody>
          <a:bodyPr/>
          <a:lstStyle/>
          <a:p>
            <a:r>
              <a:rPr lang="en-US" sz="2800" dirty="0"/>
              <a:t>Transmission curves: Normal incidence (continued)</a:t>
            </a:r>
          </a:p>
          <a:p>
            <a:pPr lvl="1"/>
            <a:r>
              <a:rPr lang="en-US" dirty="0"/>
              <a:t> Empirical formula for</a:t>
            </a:r>
            <a:r>
              <a:rPr lang="en-US" dirty="0" smtClean="0"/>
              <a:t> </a:t>
            </a:r>
            <a:r>
              <a:rPr lang="en-US"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(cont.)</a:t>
            </a:r>
          </a:p>
          <a:p>
            <a:pPr lvl="2"/>
            <a:r>
              <a:rPr lang="en-US" dirty="0"/>
              <a:t>Comparison with MC results</a:t>
            </a:r>
          </a:p>
        </p:txBody>
      </p:sp>
      <p:sp>
        <p:nvSpPr>
          <p:cNvPr id="31747" name="Rectangle 3"/>
          <p:cNvSpPr>
            <a:spLocks noGrp="1" noChangeArrowheads="1"/>
          </p:cNvSpPr>
          <p:nvPr>
            <p:ph type="title"/>
          </p:nvPr>
        </p:nvSpPr>
        <p:spPr>
          <a:xfrm>
            <a:off x="533400" y="381000"/>
            <a:ext cx="5829300" cy="457200"/>
          </a:xfrm>
          <a:noFill/>
          <a:ln/>
        </p:spPr>
        <p:txBody>
          <a:bodyPr/>
          <a:lstStyle/>
          <a:p>
            <a:r>
              <a:rPr lang="en-US" sz="3200"/>
              <a:t> </a:t>
            </a:r>
            <a:endParaRPr lang="en-US"/>
          </a:p>
        </p:txBody>
      </p:sp>
      <p:sp>
        <p:nvSpPr>
          <p:cNvPr id="31751" name="Text Box 7"/>
          <p:cNvSpPr txBox="1">
            <a:spLocks noChangeArrowheads="1"/>
          </p:cNvSpPr>
          <p:nvPr/>
        </p:nvSpPr>
        <p:spPr bwMode="auto">
          <a:xfrm>
            <a:off x="533400" y="7832725"/>
            <a:ext cx="5908675" cy="1187450"/>
          </a:xfrm>
          <a:prstGeom prst="rect">
            <a:avLst/>
          </a:prstGeom>
          <a:noFill/>
          <a:ln w="12700">
            <a:noFill/>
            <a:miter lim="800000"/>
            <a:headEnd/>
            <a:tailEnd/>
          </a:ln>
          <a:effectLst/>
        </p:spPr>
        <p:txBody>
          <a:bodyPr wrap="none">
            <a:prstTxWarp prst="textNoShape">
              <a:avLst/>
            </a:prstTxWarp>
            <a:spAutoFit/>
          </a:bodyPr>
          <a:lstStyle/>
          <a:p>
            <a:r>
              <a:rPr lang="en-US"/>
              <a:t>Some systematic deviations indicate that the </a:t>
            </a:r>
          </a:p>
          <a:p>
            <a:r>
              <a:rPr lang="en-US"/>
              <a:t>functional form is not flexible enough, </a:t>
            </a:r>
          </a:p>
          <a:p>
            <a:r>
              <a:rPr lang="en-US"/>
              <a:t>but the formula is moderately good as a whole.</a:t>
            </a:r>
          </a:p>
        </p:txBody>
      </p:sp>
      <p:pic>
        <p:nvPicPr>
          <p:cNvPr id="31752" name="Picture 8"/>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12725" y="2465388"/>
            <a:ext cx="6424613" cy="5307012"/>
          </a:xfrm>
          <a:prstGeom prst="rect">
            <a:avLst/>
          </a:prstGeom>
          <a:noFill/>
          <a:ln w="12700">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33400" y="457200"/>
            <a:ext cx="5829300" cy="2590800"/>
          </a:xfrm>
          <a:noFill/>
          <a:ln/>
        </p:spPr>
        <p:txBody>
          <a:bodyPr/>
          <a:lstStyle/>
          <a:p>
            <a:r>
              <a:rPr lang="en-US" dirty="0"/>
              <a:t>Transmission curves: Dependence on angle of incidence,</a:t>
            </a:r>
            <a:r>
              <a:rPr lang="en-US" dirty="0" smtClean="0"/>
              <a:t> </a:t>
            </a:r>
            <a:r>
              <a:rPr lang="en-US" i="1" dirty="0" err="1" smtClean="0">
                <a:latin typeface="Symbol" pitchFamily="-110" charset="2"/>
                <a:ea typeface="Times" pitchFamily="-110" charset="0"/>
                <a:cs typeface="Times" pitchFamily="-110" charset="0"/>
              </a:rPr>
              <a:t>θ</a:t>
            </a:r>
            <a:endParaRPr lang="en-US" dirty="0" smtClean="0"/>
          </a:p>
          <a:p>
            <a:pPr lvl="1"/>
            <a:r>
              <a:rPr lang="en-US" dirty="0"/>
              <a:t> Comparison of </a:t>
            </a:r>
            <a:r>
              <a:rPr lang="en-US" sz="2400" dirty="0"/>
              <a:t>PENELOPE</a:t>
            </a:r>
            <a:r>
              <a:rPr lang="en-US" dirty="0"/>
              <a:t> results with previous data:</a:t>
            </a:r>
            <a:br>
              <a:rPr lang="en-US" dirty="0"/>
            </a:br>
            <a:endParaRPr lang="en-US" dirty="0"/>
          </a:p>
        </p:txBody>
      </p:sp>
      <p:sp>
        <p:nvSpPr>
          <p:cNvPr id="32771" name="Rectangle 3"/>
          <p:cNvSpPr>
            <a:spLocks noGrp="1" noChangeArrowheads="1"/>
          </p:cNvSpPr>
          <p:nvPr>
            <p:ph type="title"/>
          </p:nvPr>
        </p:nvSpPr>
        <p:spPr>
          <a:xfrm>
            <a:off x="533400" y="381000"/>
            <a:ext cx="5829300" cy="457200"/>
          </a:xfrm>
          <a:noFill/>
          <a:ln/>
        </p:spPr>
        <p:txBody>
          <a:bodyPr/>
          <a:lstStyle/>
          <a:p>
            <a:r>
              <a:rPr lang="en-US" sz="3200" dirty="0"/>
              <a:t> </a:t>
            </a:r>
            <a:endParaRPr lang="en-US" dirty="0"/>
          </a:p>
        </p:txBody>
      </p:sp>
      <p:sp>
        <p:nvSpPr>
          <p:cNvPr id="32775" name="Text Box 7"/>
          <p:cNvSpPr txBox="1">
            <a:spLocks noChangeArrowheads="1"/>
          </p:cNvSpPr>
          <p:nvPr/>
        </p:nvSpPr>
        <p:spPr bwMode="auto">
          <a:xfrm>
            <a:off x="1295400" y="3063875"/>
            <a:ext cx="4583113" cy="822325"/>
          </a:xfrm>
          <a:prstGeom prst="rect">
            <a:avLst/>
          </a:prstGeom>
          <a:noFill/>
          <a:ln w="12700">
            <a:noFill/>
            <a:miter lim="800000"/>
            <a:headEnd/>
            <a:tailEnd/>
          </a:ln>
          <a:effectLst/>
        </p:spPr>
        <p:txBody>
          <a:bodyPr wrap="none">
            <a:prstTxWarp prst="textNoShape">
              <a:avLst/>
            </a:prstTxWarp>
            <a:spAutoFit/>
          </a:bodyPr>
          <a:lstStyle/>
          <a:p>
            <a:r>
              <a:rPr lang="en-US"/>
              <a:t>Watts &amp; Burrell (1971) by ETRAN,</a:t>
            </a:r>
          </a:p>
          <a:p>
            <a:r>
              <a:rPr lang="en-US"/>
              <a:t>Knock-on electrons included</a:t>
            </a:r>
          </a:p>
        </p:txBody>
      </p:sp>
      <p:pic>
        <p:nvPicPr>
          <p:cNvPr id="32776" name="Picture 8"/>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12725" y="3886200"/>
            <a:ext cx="6424613" cy="5383213"/>
          </a:xfrm>
          <a:prstGeom prst="rect">
            <a:avLst/>
          </a:prstGeom>
          <a:noFill/>
          <a:ln w="12700">
            <a:noFill/>
            <a:miter lim="800000"/>
            <a:headEnd/>
            <a:tailEnd/>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33400" y="1676400"/>
            <a:ext cx="5829300" cy="2133600"/>
          </a:xfrm>
          <a:noFill/>
          <a:ln/>
        </p:spPr>
        <p:txBody>
          <a:bodyPr/>
          <a:lstStyle/>
          <a:p>
            <a:r>
              <a:rPr lang="en-US" sz="2800" dirty="0"/>
              <a:t>Transmission curves: Dependence on</a:t>
            </a:r>
            <a:r>
              <a:rPr lang="en-US" sz="2800" dirty="0" smtClean="0"/>
              <a:t> </a:t>
            </a:r>
            <a:r>
              <a:rPr lang="en-US" altLang="ja-JP" sz="2800" i="1" dirty="0" err="1" smtClean="0">
                <a:latin typeface="Symbol" pitchFamily="-110" charset="2"/>
                <a:ea typeface="Times" pitchFamily="-110" charset="0"/>
                <a:cs typeface="Times" pitchFamily="-110" charset="0"/>
              </a:rPr>
              <a:t>θ</a:t>
            </a:r>
            <a:r>
              <a:rPr lang="en-US" sz="2800" dirty="0" smtClean="0"/>
              <a:t> </a:t>
            </a:r>
            <a:r>
              <a:rPr lang="en-US" sz="2800" dirty="0"/>
              <a:t>(continued)</a:t>
            </a:r>
          </a:p>
          <a:p>
            <a:pPr lvl="1"/>
            <a:r>
              <a:rPr lang="en-US" dirty="0"/>
              <a:t>Empirical Formula</a:t>
            </a:r>
          </a:p>
          <a:p>
            <a:pPr lvl="2"/>
            <a:r>
              <a:rPr lang="en-US" dirty="0"/>
              <a:t>Extension to include the dependence on</a:t>
            </a:r>
            <a:r>
              <a:rPr lang="en-US" dirty="0" smtClean="0"/>
              <a:t> </a:t>
            </a:r>
            <a:r>
              <a:rPr lang="en-US" i="1" dirty="0" err="1" smtClean="0">
                <a:latin typeface="Symbol" pitchFamily="-110" charset="2"/>
                <a:ea typeface="Times" pitchFamily="-110" charset="0"/>
                <a:cs typeface="Times" pitchFamily="-110" charset="0"/>
              </a:rPr>
              <a:t>θ</a:t>
            </a:r>
            <a:r>
              <a:rPr lang="en-US" dirty="0" smtClean="0"/>
              <a:t> </a:t>
            </a:r>
            <a:endParaRPr lang="en-US" sz="2000" dirty="0"/>
          </a:p>
        </p:txBody>
      </p:sp>
      <p:sp>
        <p:nvSpPr>
          <p:cNvPr id="33795" name="Rectangle 3"/>
          <p:cNvSpPr>
            <a:spLocks noGrp="1" noChangeArrowheads="1"/>
          </p:cNvSpPr>
          <p:nvPr>
            <p:ph type="title"/>
          </p:nvPr>
        </p:nvSpPr>
        <p:spPr>
          <a:xfrm>
            <a:off x="533400" y="1752600"/>
            <a:ext cx="5829300" cy="457200"/>
          </a:xfrm>
          <a:noFill/>
          <a:ln/>
        </p:spPr>
        <p:txBody>
          <a:bodyPr/>
          <a:lstStyle/>
          <a:p>
            <a:r>
              <a:rPr lang="en-US" sz="3200"/>
              <a:t> </a:t>
            </a:r>
            <a:endParaRPr lang="en-US"/>
          </a:p>
        </p:txBody>
      </p:sp>
      <p:graphicFrame>
        <p:nvGraphicFramePr>
          <p:cNvPr id="33797" name="Object 5"/>
          <p:cNvGraphicFramePr>
            <a:graphicFrameLocks noChangeAspect="1"/>
          </p:cNvGraphicFramePr>
          <p:nvPr/>
        </p:nvGraphicFramePr>
        <p:xfrm>
          <a:off x="1441450" y="4316413"/>
          <a:ext cx="4806950" cy="2846387"/>
        </p:xfrm>
        <a:graphic>
          <a:graphicData uri="http://schemas.openxmlformats.org/presentationml/2006/ole">
            <p:oleObj spid="_x0000_s79874" name="Equation" r:id="rId4" imgW="6413500" imgH="3797300" progId="Equation.DSMT36">
              <p:embed/>
            </p:oleObj>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533400" y="885825"/>
            <a:ext cx="5829300" cy="1905000"/>
          </a:xfrm>
          <a:noFill/>
          <a:ln/>
        </p:spPr>
        <p:txBody>
          <a:bodyPr/>
          <a:lstStyle/>
          <a:p>
            <a:r>
              <a:rPr lang="en-US" sz="2800" dirty="0"/>
              <a:t>Transmission curves: Dependence on</a:t>
            </a:r>
            <a:r>
              <a:rPr lang="en-US" sz="2800" dirty="0" smtClean="0"/>
              <a:t> </a:t>
            </a:r>
            <a:r>
              <a:rPr lang="en-US" altLang="ja-JP" sz="2800" i="1" dirty="0" err="1" smtClean="0">
                <a:latin typeface="Symbol" pitchFamily="-110" charset="2"/>
                <a:ea typeface="Times" pitchFamily="-110" charset="0"/>
                <a:cs typeface="Times" pitchFamily="-110" charset="0"/>
              </a:rPr>
              <a:t>θ</a:t>
            </a:r>
            <a:r>
              <a:rPr lang="en-US" sz="2800" dirty="0" smtClean="0"/>
              <a:t> </a:t>
            </a:r>
            <a:r>
              <a:rPr lang="en-US" sz="2800" dirty="0"/>
              <a:t>(continued)</a:t>
            </a:r>
          </a:p>
          <a:p>
            <a:pPr lvl="1"/>
            <a:r>
              <a:rPr lang="en-US" dirty="0"/>
              <a:t>Empirical Formula (cont.)</a:t>
            </a:r>
          </a:p>
          <a:p>
            <a:pPr lvl="2"/>
            <a:r>
              <a:rPr lang="en-US" dirty="0"/>
              <a:t>Comparison with MC results</a:t>
            </a:r>
            <a:br>
              <a:rPr lang="en-US" dirty="0"/>
            </a:br>
            <a:endParaRPr lang="en-US" dirty="0"/>
          </a:p>
        </p:txBody>
      </p:sp>
      <p:sp>
        <p:nvSpPr>
          <p:cNvPr id="45059" name="Rectangle 3"/>
          <p:cNvSpPr>
            <a:spLocks noGrp="1" noChangeArrowheads="1"/>
          </p:cNvSpPr>
          <p:nvPr>
            <p:ph type="title"/>
          </p:nvPr>
        </p:nvSpPr>
        <p:spPr>
          <a:xfrm>
            <a:off x="533400" y="1190625"/>
            <a:ext cx="5829300" cy="457200"/>
          </a:xfrm>
          <a:noFill/>
          <a:ln/>
        </p:spPr>
        <p:txBody>
          <a:bodyPr/>
          <a:lstStyle/>
          <a:p>
            <a:r>
              <a:rPr lang="en-US" sz="3200"/>
              <a:t> </a:t>
            </a:r>
            <a:endParaRPr lang="en-US"/>
          </a:p>
        </p:txBody>
      </p:sp>
      <p:sp>
        <p:nvSpPr>
          <p:cNvPr id="45063" name="Rectangle 7"/>
          <p:cNvSpPr>
            <a:spLocks noChangeArrowheads="1"/>
          </p:cNvSpPr>
          <p:nvPr/>
        </p:nvSpPr>
        <p:spPr bwMode="auto">
          <a:xfrm>
            <a:off x="1100138" y="8245475"/>
            <a:ext cx="4514850" cy="822325"/>
          </a:xfrm>
          <a:prstGeom prst="rect">
            <a:avLst/>
          </a:prstGeom>
          <a:noFill/>
          <a:ln w="12700">
            <a:noFill/>
            <a:miter lim="800000"/>
            <a:headEnd/>
            <a:tailEnd/>
          </a:ln>
          <a:effectLst/>
        </p:spPr>
        <p:txBody>
          <a:bodyPr wrap="none">
            <a:prstTxWarp prst="textNoShape">
              <a:avLst/>
            </a:prstTxWarp>
            <a:spAutoFit/>
          </a:bodyPr>
          <a:lstStyle/>
          <a:p>
            <a:pPr>
              <a:buFontTx/>
              <a:buChar char=" "/>
            </a:pPr>
            <a:r>
              <a:rPr lang="en-US"/>
              <a:t>Larger errors at larger angles</a:t>
            </a:r>
          </a:p>
          <a:p>
            <a:pPr>
              <a:buFontTx/>
              <a:buChar char=" "/>
            </a:pPr>
            <a:r>
              <a:rPr lang="en-US">
                <a:ea typeface="Times" pitchFamily="-110" charset="0"/>
                <a:cs typeface="Times" pitchFamily="-110" charset="0"/>
              </a:rPr>
              <a:t>Tolerable errors up to 30 or 40 deg</a:t>
            </a:r>
          </a:p>
        </p:txBody>
      </p:sp>
      <p:pic>
        <p:nvPicPr>
          <p:cNvPr id="45065" name="Picture 9"/>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04825" y="3192463"/>
            <a:ext cx="5840413" cy="4748212"/>
          </a:xfrm>
          <a:prstGeom prst="rect">
            <a:avLst/>
          </a:prstGeom>
          <a:noFill/>
          <a:ln w="12700">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5829300" cy="533400"/>
          </a:xfrm>
          <a:noFill/>
          <a:ln/>
        </p:spPr>
        <p:txBody>
          <a:bodyPr/>
          <a:lstStyle/>
          <a:p>
            <a:r>
              <a:rPr lang="en-US" sz="4000"/>
              <a:t>Abstract</a:t>
            </a:r>
          </a:p>
        </p:txBody>
      </p:sp>
      <p:sp>
        <p:nvSpPr>
          <p:cNvPr id="5123" name="Rectangle 3"/>
          <p:cNvSpPr>
            <a:spLocks noGrp="1" noChangeArrowheads="1"/>
          </p:cNvSpPr>
          <p:nvPr>
            <p:ph type="body" idx="1"/>
          </p:nvPr>
        </p:nvSpPr>
        <p:spPr>
          <a:xfrm>
            <a:off x="228600" y="1066800"/>
            <a:ext cx="6324600" cy="8458200"/>
          </a:xfrm>
          <a:noFill/>
          <a:ln/>
        </p:spPr>
        <p:txBody>
          <a:bodyPr/>
          <a:lstStyle/>
          <a:p>
            <a:pPr>
              <a:buFontTx/>
              <a:buChar char=" "/>
            </a:pPr>
            <a:r>
              <a:rPr lang="en-US" sz="2800" dirty="0"/>
              <a:t>We have generated the data on</a:t>
            </a:r>
          </a:p>
          <a:p>
            <a:pPr lvl="1">
              <a:buFontTx/>
              <a:buChar char="•"/>
            </a:pPr>
            <a:r>
              <a:rPr lang="en-US" dirty="0"/>
              <a:t>the number transmission coefficient</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of electrons</a:t>
            </a:r>
          </a:p>
          <a:p>
            <a:pPr lvl="1">
              <a:buFontTx/>
              <a:buChar char="•"/>
            </a:pPr>
            <a:r>
              <a:rPr lang="en-US" dirty="0"/>
              <a:t>residual energy </a:t>
            </a:r>
            <a:r>
              <a:rPr lang="en-US" i="1" dirty="0" err="1"/>
              <a:t>T</a:t>
            </a:r>
            <a:r>
              <a:rPr lang="en-US" baseline="-25000" dirty="0" err="1"/>
              <a:t>r</a:t>
            </a:r>
            <a:r>
              <a:rPr lang="en-US" dirty="0"/>
              <a:t> of transmitted electrons</a:t>
            </a:r>
            <a:r>
              <a:rPr lang="en-US" sz="2400" dirty="0"/>
              <a:t> </a:t>
            </a:r>
            <a:endParaRPr lang="en-US" dirty="0"/>
          </a:p>
          <a:p>
            <a:pPr>
              <a:buFontTx/>
              <a:buChar char=" "/>
            </a:pPr>
            <a:r>
              <a:rPr lang="en-US" sz="2800" dirty="0"/>
              <a:t>by the </a:t>
            </a:r>
            <a:r>
              <a:rPr lang="en-US" sz="2400" dirty="0"/>
              <a:t>PENELOPE</a:t>
            </a:r>
            <a:r>
              <a:rPr lang="en-US" sz="2800" dirty="0"/>
              <a:t> Monte Carlo code, and have compared them with those in the literature.</a:t>
            </a:r>
          </a:p>
          <a:p>
            <a:pPr>
              <a:buFontTx/>
              <a:buChar char=" "/>
            </a:pPr>
            <a:r>
              <a:rPr lang="en-US" sz="2800" dirty="0"/>
              <a:t>The primary electrons were assumed to be incident </a:t>
            </a:r>
          </a:p>
          <a:p>
            <a:pPr lvl="1">
              <a:buFontTx/>
              <a:buChar char="•"/>
            </a:pPr>
            <a:r>
              <a:rPr lang="en-US" dirty="0"/>
              <a:t>with energies 0.1–50 </a:t>
            </a:r>
            <a:r>
              <a:rPr lang="en-US" dirty="0" err="1"/>
              <a:t>MeV</a:t>
            </a:r>
            <a:endParaRPr lang="en-US" dirty="0"/>
          </a:p>
          <a:p>
            <a:pPr lvl="1">
              <a:buFontTx/>
              <a:buChar char="•"/>
            </a:pPr>
            <a:r>
              <a:rPr lang="en-US" dirty="0"/>
              <a:t>on absorbers of atomic numbers 4-92 </a:t>
            </a:r>
          </a:p>
          <a:p>
            <a:pPr lvl="1">
              <a:buFontTx/>
              <a:buChar char="•"/>
            </a:pPr>
            <a:r>
              <a:rPr lang="en-US" dirty="0"/>
              <a:t>at different angles.</a:t>
            </a:r>
            <a:endParaRPr lang="en-US" sz="2400" dirty="0"/>
          </a:p>
          <a:p>
            <a:pPr>
              <a:buFontTx/>
              <a:buChar char=" "/>
            </a:pPr>
            <a:endParaRPr lang="en-US" sz="800" dirty="0"/>
          </a:p>
          <a:p>
            <a:pPr>
              <a:buFontTx/>
              <a:buChar char=" "/>
            </a:pPr>
            <a:r>
              <a:rPr lang="en-US" sz="2800" dirty="0"/>
              <a:t>Improvement of empirical formulas given previously for these parameters is in progress by using the data obtained.</a:t>
            </a:r>
          </a:p>
          <a:p>
            <a:pPr lvl="1">
              <a:buFontTx/>
              <a:buChar char="•"/>
            </a:pPr>
            <a:r>
              <a:rPr lang="en-US" dirty="0"/>
              <a:t>A general formula for</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is given.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533400" y="685800"/>
            <a:ext cx="5829300" cy="3048000"/>
          </a:xfrm>
          <a:noFill/>
          <a:ln/>
        </p:spPr>
        <p:txBody>
          <a:bodyPr/>
          <a:lstStyle/>
          <a:p>
            <a:r>
              <a:rPr lang="en-US"/>
              <a:t>Residual energy: Normal incidence</a:t>
            </a:r>
            <a:endParaRPr lang="en-US" sz="2800"/>
          </a:p>
          <a:p>
            <a:pPr lvl="1"/>
            <a:r>
              <a:rPr lang="en-US" sz="2400"/>
              <a:t> </a:t>
            </a:r>
            <a:r>
              <a:rPr lang="en-US"/>
              <a:t>PENELOPE results</a:t>
            </a:r>
          </a:p>
          <a:p>
            <a:pPr lvl="2"/>
            <a:r>
              <a:rPr lang="en-US"/>
              <a:t>Comparison with an approximate expression </a:t>
            </a:r>
            <a:r>
              <a:rPr lang="en-US" sz="2000"/>
              <a:t>[used in the depth–dose algorithm by Tabata et al., Radiat. Phys. Chem.</a:t>
            </a:r>
            <a:r>
              <a:rPr lang="en-US"/>
              <a:t> </a:t>
            </a:r>
            <a:r>
              <a:rPr lang="en-US" sz="2000"/>
              <a:t>53, 205 (1998)]</a:t>
            </a:r>
          </a:p>
        </p:txBody>
      </p:sp>
      <p:sp>
        <p:nvSpPr>
          <p:cNvPr id="46083" name="Rectangle 3"/>
          <p:cNvSpPr>
            <a:spLocks noGrp="1" noChangeArrowheads="1"/>
          </p:cNvSpPr>
          <p:nvPr>
            <p:ph type="title"/>
          </p:nvPr>
        </p:nvSpPr>
        <p:spPr>
          <a:xfrm>
            <a:off x="533400" y="381000"/>
            <a:ext cx="5829300" cy="457200"/>
          </a:xfrm>
          <a:noFill/>
          <a:ln/>
        </p:spPr>
        <p:txBody>
          <a:bodyPr/>
          <a:lstStyle/>
          <a:p>
            <a:r>
              <a:rPr lang="en-US" sz="3200"/>
              <a:t> </a:t>
            </a:r>
            <a:endParaRPr lang="en-US"/>
          </a:p>
        </p:txBody>
      </p:sp>
      <p:pic>
        <p:nvPicPr>
          <p:cNvPr id="46085" name="Picture 5"/>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84150" y="3709988"/>
            <a:ext cx="6450013" cy="5434012"/>
          </a:xfrm>
          <a:prstGeom prst="rect">
            <a:avLst/>
          </a:prstGeom>
          <a:noFill/>
          <a:ln w="12700">
            <a:noFill/>
            <a:miter lim="800000"/>
            <a:headEnd/>
            <a:tailEnd/>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533400" y="1295400"/>
            <a:ext cx="5829300" cy="1752600"/>
          </a:xfrm>
          <a:noFill/>
          <a:ln/>
        </p:spPr>
        <p:txBody>
          <a:bodyPr/>
          <a:lstStyle/>
          <a:p>
            <a:r>
              <a:rPr lang="en-US"/>
              <a:t>Residual energy: At different angles of incidence</a:t>
            </a:r>
          </a:p>
          <a:p>
            <a:pPr lvl="1"/>
            <a:r>
              <a:rPr lang="en-US" sz="2400"/>
              <a:t> PENELOPE</a:t>
            </a:r>
            <a:r>
              <a:rPr lang="en-US"/>
              <a:t> results</a:t>
            </a:r>
          </a:p>
        </p:txBody>
      </p:sp>
      <p:sp>
        <p:nvSpPr>
          <p:cNvPr id="37891" name="Rectangle 3"/>
          <p:cNvSpPr>
            <a:spLocks noGrp="1" noChangeArrowheads="1"/>
          </p:cNvSpPr>
          <p:nvPr>
            <p:ph type="title"/>
          </p:nvPr>
        </p:nvSpPr>
        <p:spPr>
          <a:xfrm>
            <a:off x="533400" y="838200"/>
            <a:ext cx="5829300" cy="457200"/>
          </a:xfrm>
          <a:noFill/>
          <a:ln/>
        </p:spPr>
        <p:txBody>
          <a:bodyPr/>
          <a:lstStyle/>
          <a:p>
            <a:r>
              <a:rPr lang="en-US" sz="3200"/>
              <a:t> </a:t>
            </a:r>
            <a:endParaRPr lang="en-US"/>
          </a:p>
        </p:txBody>
      </p:sp>
      <p:pic>
        <p:nvPicPr>
          <p:cNvPr id="37894" name="Picture 6"/>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00025" y="2795588"/>
            <a:ext cx="6450013" cy="5434012"/>
          </a:xfrm>
          <a:prstGeom prst="rect">
            <a:avLst/>
          </a:prstGeom>
          <a:noFill/>
          <a:ln w="12700">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838200"/>
            <a:ext cx="5829300" cy="719138"/>
          </a:xfrm>
          <a:noFill/>
          <a:ln/>
        </p:spPr>
        <p:txBody>
          <a:bodyPr/>
          <a:lstStyle/>
          <a:p>
            <a:r>
              <a:rPr lang="en-US" sz="3600"/>
              <a:t>Concluding Remarks</a:t>
            </a:r>
          </a:p>
        </p:txBody>
      </p:sp>
      <p:sp>
        <p:nvSpPr>
          <p:cNvPr id="19459" name="Rectangle 3"/>
          <p:cNvSpPr>
            <a:spLocks noGrp="1" noChangeArrowheads="1"/>
          </p:cNvSpPr>
          <p:nvPr>
            <p:ph type="body" idx="1"/>
          </p:nvPr>
        </p:nvSpPr>
        <p:spPr>
          <a:xfrm>
            <a:off x="533400" y="1676400"/>
            <a:ext cx="5829300" cy="7315200"/>
          </a:xfrm>
          <a:noFill/>
          <a:ln/>
        </p:spPr>
        <p:txBody>
          <a:bodyPr/>
          <a:lstStyle/>
          <a:p>
            <a:r>
              <a:rPr lang="en-US" dirty="0"/>
              <a:t>Comprehensive data sets on</a:t>
            </a:r>
            <a:r>
              <a:rPr lang="en-US" dirty="0" smtClean="0"/>
              <a:t> </a:t>
            </a:r>
            <a:r>
              <a:rPr lang="en-US"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and </a:t>
            </a:r>
            <a:r>
              <a:rPr lang="en-US" i="1" dirty="0" err="1"/>
              <a:t>T</a:t>
            </a:r>
            <a:r>
              <a:rPr lang="en-US" baseline="-25000" dirty="0" err="1"/>
              <a:t>r</a:t>
            </a:r>
            <a:r>
              <a:rPr lang="en-US" dirty="0"/>
              <a:t> have been generated by </a:t>
            </a:r>
            <a:r>
              <a:rPr lang="en-US" sz="2800" dirty="0"/>
              <a:t>PENELOPE</a:t>
            </a:r>
            <a:r>
              <a:rPr lang="en-US" dirty="0"/>
              <a:t> according to the strict definitions of these parameters.</a:t>
            </a:r>
          </a:p>
          <a:p>
            <a:r>
              <a:rPr lang="en-US" dirty="0"/>
              <a:t>Interesting trends have been found for</a:t>
            </a:r>
            <a:r>
              <a:rPr lang="en-US" dirty="0" smtClean="0"/>
              <a:t> </a:t>
            </a:r>
            <a:r>
              <a:rPr lang="en-US"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and </a:t>
            </a:r>
            <a:r>
              <a:rPr lang="en-US" i="1" dirty="0" err="1"/>
              <a:t>r</a:t>
            </a:r>
            <a:r>
              <a:rPr lang="en-US" baseline="-25000" dirty="0" err="1"/>
              <a:t>ex</a:t>
            </a:r>
            <a:r>
              <a:rPr lang="en-US" dirty="0"/>
              <a:t>. </a:t>
            </a:r>
          </a:p>
          <a:p>
            <a:r>
              <a:rPr lang="en-US" dirty="0"/>
              <a:t>A general empirical formula for</a:t>
            </a:r>
            <a:r>
              <a:rPr lang="en-US" dirty="0" smtClean="0"/>
              <a:t> </a:t>
            </a:r>
            <a:r>
              <a:rPr lang="en-US" i="1" dirty="0" smtClean="0">
                <a:latin typeface="Symbol" pitchFamily="-110" charset="2"/>
                <a:ea typeface="Times" pitchFamily="-110" charset="0"/>
                <a:cs typeface="Times" pitchFamily="-110" charset="0"/>
              </a:rPr>
              <a:t>η</a:t>
            </a:r>
            <a:r>
              <a:rPr lang="en-US" baseline="-25000" dirty="0" smtClean="0"/>
              <a:t>TN</a:t>
            </a:r>
            <a:r>
              <a:rPr lang="en-US" dirty="0"/>
              <a:t>, which includes the dependence on</a:t>
            </a:r>
            <a:r>
              <a:rPr lang="en-US" dirty="0" smtClean="0"/>
              <a:t> </a:t>
            </a:r>
            <a:r>
              <a:rPr lang="en-US" i="1" dirty="0" err="1" smtClean="0">
                <a:latin typeface="Symbol" pitchFamily="-110" charset="2"/>
                <a:ea typeface="Times" pitchFamily="-110" charset="0"/>
                <a:cs typeface="Times" pitchFamily="-110" charset="0"/>
              </a:rPr>
              <a:t>θ</a:t>
            </a:r>
            <a:r>
              <a:rPr lang="en-US" dirty="0" smtClean="0"/>
              <a:t>, </a:t>
            </a:r>
            <a:r>
              <a:rPr lang="en-US" dirty="0"/>
              <a:t>has been obtained.</a:t>
            </a:r>
          </a:p>
          <a:p>
            <a:r>
              <a:rPr lang="en-US" dirty="0"/>
              <a:t>A similar formula for </a:t>
            </a:r>
            <a:r>
              <a:rPr lang="en-US" i="1" dirty="0" err="1"/>
              <a:t>T</a:t>
            </a:r>
            <a:r>
              <a:rPr lang="en-US" baseline="-25000" dirty="0" err="1"/>
              <a:t>r</a:t>
            </a:r>
            <a:r>
              <a:rPr lang="en-US" dirty="0"/>
              <a:t> is going to be studied.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533400" y="804863"/>
            <a:ext cx="5829300" cy="566737"/>
          </a:xfrm>
        </p:spPr>
        <p:txBody>
          <a:bodyPr/>
          <a:lstStyle/>
          <a:p>
            <a:r>
              <a:rPr lang="en-US" sz="3600"/>
              <a:t>Introduction</a:t>
            </a:r>
            <a:endParaRPr lang="en-US" sz="3200"/>
          </a:p>
        </p:txBody>
      </p:sp>
      <p:sp>
        <p:nvSpPr>
          <p:cNvPr id="20483" name="Rectangle 1027"/>
          <p:cNvSpPr>
            <a:spLocks noGrp="1" noChangeArrowheads="1"/>
          </p:cNvSpPr>
          <p:nvPr>
            <p:ph type="body" idx="1"/>
          </p:nvPr>
        </p:nvSpPr>
        <p:spPr>
          <a:xfrm>
            <a:off x="304800" y="1905000"/>
            <a:ext cx="6248400" cy="5791200"/>
          </a:xfrm>
        </p:spPr>
        <p:txBody>
          <a:bodyPr/>
          <a:lstStyle/>
          <a:p>
            <a:r>
              <a:rPr lang="en-US" dirty="0"/>
              <a:t>Definitions of the quantities treated</a:t>
            </a:r>
          </a:p>
          <a:p>
            <a:pPr lvl="1"/>
            <a:r>
              <a:rPr lang="en-US" dirty="0"/>
              <a:t>Number transmission coefficient</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a:t>: the ratio of the number of electrons transmitted by a slab absorber to the number of incident electrons</a:t>
            </a:r>
          </a:p>
          <a:p>
            <a:pPr lvl="1"/>
            <a:r>
              <a:rPr lang="en-US" dirty="0"/>
              <a:t>Residual energy </a:t>
            </a:r>
            <a:r>
              <a:rPr lang="en-US" i="1" dirty="0" err="1"/>
              <a:t>T</a:t>
            </a:r>
            <a:r>
              <a:rPr lang="en-US" baseline="-25000" dirty="0" err="1"/>
              <a:t>r</a:t>
            </a:r>
            <a:r>
              <a:rPr lang="en-US" dirty="0"/>
              <a:t> of transmitted electrons: the ratio of the total energy of electrons transmitted by a slab absorber to the number of transmitted electrons</a:t>
            </a:r>
          </a:p>
        </p:txBody>
      </p:sp>
      <p:sp>
        <p:nvSpPr>
          <p:cNvPr id="20486" name="Text Box 1030"/>
          <p:cNvSpPr txBox="1">
            <a:spLocks noChangeArrowheads="1"/>
          </p:cNvSpPr>
          <p:nvPr/>
        </p:nvSpPr>
        <p:spPr bwMode="auto">
          <a:xfrm>
            <a:off x="304800" y="7924800"/>
            <a:ext cx="6248400" cy="1187450"/>
          </a:xfrm>
          <a:prstGeom prst="rect">
            <a:avLst/>
          </a:prstGeom>
          <a:noFill/>
          <a:ln w="12700">
            <a:noFill/>
            <a:miter lim="800000"/>
            <a:headEnd/>
            <a:tailEnd/>
          </a:ln>
          <a:effectLst/>
        </p:spPr>
        <p:txBody>
          <a:bodyPr>
            <a:prstTxWarp prst="textNoShape">
              <a:avLst/>
            </a:prstTxWarp>
            <a:spAutoFit/>
          </a:bodyPr>
          <a:lstStyle/>
          <a:p>
            <a:r>
              <a:rPr lang="en-US"/>
              <a:t>Note: Knock-on electrons are included in most experimental and MC results as “transmitted electrons,” but not in the present work.</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514350" y="881063"/>
            <a:ext cx="5829300" cy="642937"/>
          </a:xfrm>
        </p:spPr>
        <p:txBody>
          <a:bodyPr/>
          <a:lstStyle/>
          <a:p>
            <a:r>
              <a:rPr lang="en-US" sz="3200"/>
              <a:t>Introduction (continued)</a:t>
            </a:r>
          </a:p>
        </p:txBody>
      </p:sp>
      <p:sp>
        <p:nvSpPr>
          <p:cNvPr id="21507" name="Rectangle 1027"/>
          <p:cNvSpPr>
            <a:spLocks noGrp="1" noChangeArrowheads="1"/>
          </p:cNvSpPr>
          <p:nvPr>
            <p:ph type="body" idx="1"/>
          </p:nvPr>
        </p:nvSpPr>
        <p:spPr>
          <a:xfrm>
            <a:off x="533400" y="2057400"/>
            <a:ext cx="5829300" cy="6781800"/>
          </a:xfrm>
        </p:spPr>
        <p:txBody>
          <a:bodyPr/>
          <a:lstStyle/>
          <a:p>
            <a:r>
              <a:rPr lang="en-US" dirty="0"/>
              <a:t>Motivations </a:t>
            </a:r>
          </a:p>
          <a:p>
            <a:pPr lvl="1"/>
            <a:r>
              <a:rPr lang="en-US" dirty="0"/>
              <a:t>Better empirical formulas for</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and </a:t>
            </a:r>
            <a:r>
              <a:rPr lang="en-US" i="1" dirty="0" err="1"/>
              <a:t>T</a:t>
            </a:r>
            <a:r>
              <a:rPr lang="en-US" baseline="-25000" dirty="0" err="1"/>
              <a:t>r</a:t>
            </a:r>
            <a:r>
              <a:rPr lang="en-US" dirty="0"/>
              <a:t> are necessary for improving the </a:t>
            </a:r>
            <a:r>
              <a:rPr lang="en-US" dirty="0" err="1"/>
              <a:t>semiempirical</a:t>
            </a:r>
            <a:r>
              <a:rPr lang="en-US" dirty="0"/>
              <a:t> depth–dose code </a:t>
            </a:r>
            <a:r>
              <a:rPr lang="en-US" sz="2000" dirty="0"/>
              <a:t>EDMULT</a:t>
            </a:r>
            <a:r>
              <a:rPr lang="en-US" dirty="0"/>
              <a:t>.</a:t>
            </a:r>
          </a:p>
          <a:p>
            <a:pPr lvl="1"/>
            <a:r>
              <a:rPr lang="en-US" dirty="0"/>
              <a:t>An empirical formula for</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is useful for simple evaluation of</a:t>
            </a:r>
            <a:br>
              <a:rPr lang="en-US" dirty="0"/>
            </a:br>
            <a:r>
              <a:rPr lang="en-US" dirty="0"/>
              <a:t>“the average depth of electron penetration” (Ref. </a:t>
            </a:r>
            <a:r>
              <a:rPr lang="en-US" dirty="0" err="1"/>
              <a:t>Moskvin</a:t>
            </a:r>
            <a:r>
              <a:rPr lang="en-US" dirty="0"/>
              <a:t>)</a:t>
            </a:r>
          </a:p>
          <a:p>
            <a:pPr lvl="1"/>
            <a:r>
              <a:rPr lang="en-US" dirty="0" err="1"/>
              <a:t>Bichsel’s</a:t>
            </a:r>
            <a:r>
              <a:rPr lang="en-US" dirty="0"/>
              <a:t> comment on Berger’s talk at 2nd </a:t>
            </a:r>
            <a:r>
              <a:rPr lang="en-US" sz="2400" dirty="0"/>
              <a:t>I WEPT</a:t>
            </a:r>
            <a:r>
              <a:rPr lang="en-US" dirty="0"/>
              <a:t> lead us to a question: “How accurate can an empirical formula for</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be made?”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762000"/>
            <a:ext cx="5829300" cy="642938"/>
          </a:xfrm>
        </p:spPr>
        <p:txBody>
          <a:bodyPr/>
          <a:lstStyle/>
          <a:p>
            <a:r>
              <a:rPr lang="en-US" sz="3200"/>
              <a:t>Introduction (continued)</a:t>
            </a:r>
          </a:p>
        </p:txBody>
      </p:sp>
      <p:sp>
        <p:nvSpPr>
          <p:cNvPr id="25603" name="Rectangle 3"/>
          <p:cNvSpPr>
            <a:spLocks noGrp="1" noChangeArrowheads="1"/>
          </p:cNvSpPr>
          <p:nvPr>
            <p:ph type="body" idx="1"/>
          </p:nvPr>
        </p:nvSpPr>
        <p:spPr>
          <a:xfrm>
            <a:off x="533400" y="1785938"/>
            <a:ext cx="5829300" cy="7358062"/>
          </a:xfrm>
        </p:spPr>
        <p:txBody>
          <a:bodyPr/>
          <a:lstStyle/>
          <a:p>
            <a:r>
              <a:rPr lang="en-US" dirty="0"/>
              <a:t>Related previous work </a:t>
            </a:r>
          </a:p>
          <a:p>
            <a:pPr lvl="1"/>
            <a:r>
              <a:rPr lang="en-US" dirty="0"/>
              <a:t>Monte Carlo calculations of</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endParaRPr lang="en-US" baseline="-25000" dirty="0"/>
          </a:p>
          <a:p>
            <a:pPr lvl="2"/>
            <a:r>
              <a:rPr lang="en-US" sz="2000" dirty="0"/>
              <a:t>Normal incidence: Seltzer &amp; Berger, NIM </a:t>
            </a:r>
            <a:r>
              <a:rPr lang="en-US" sz="2000" b="1" dirty="0"/>
              <a:t>119</a:t>
            </a:r>
            <a:r>
              <a:rPr lang="en-US" sz="2000" dirty="0"/>
              <a:t>, 157 (1974) (ETRAN)</a:t>
            </a:r>
          </a:p>
          <a:p>
            <a:pPr lvl="2"/>
            <a:r>
              <a:rPr lang="en-US" sz="2000" dirty="0"/>
              <a:t>Oblique incidence: Watts &amp; Burrell, NASA TN D-6385 (1971) (for Al; ETRAN)</a:t>
            </a:r>
          </a:p>
          <a:p>
            <a:pPr lvl="1"/>
            <a:r>
              <a:rPr lang="en-US" dirty="0"/>
              <a:t>Empirical formulas for</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endParaRPr lang="en-US" dirty="0"/>
          </a:p>
          <a:p>
            <a:pPr lvl="2"/>
            <a:r>
              <a:rPr lang="en-US" sz="2000" dirty="0"/>
              <a:t>Normal incidence: Tabata et al., NIM </a:t>
            </a:r>
            <a:r>
              <a:rPr lang="en-US" sz="2000" b="1" dirty="0"/>
              <a:t>127</a:t>
            </a:r>
            <a:r>
              <a:rPr lang="en-US" sz="2000" dirty="0"/>
              <a:t>, 429 (1975) &amp; papers cited there</a:t>
            </a:r>
          </a:p>
          <a:p>
            <a:pPr lvl="2"/>
            <a:r>
              <a:rPr lang="en-US" sz="2000" dirty="0"/>
              <a:t>Oblique incidence: Tabata et al., NIM </a:t>
            </a:r>
            <a:r>
              <a:rPr lang="en-US" sz="2000" b="1" dirty="0"/>
              <a:t>136</a:t>
            </a:r>
            <a:r>
              <a:rPr lang="en-US" sz="2000" dirty="0"/>
              <a:t>, 533 (1976) (for Al only)</a:t>
            </a:r>
          </a:p>
          <a:p>
            <a:pPr lvl="1"/>
            <a:r>
              <a:rPr lang="en-US" dirty="0"/>
              <a:t>Monte Carlo calculation of </a:t>
            </a:r>
            <a:r>
              <a:rPr lang="en-US" i="1" dirty="0" err="1"/>
              <a:t>T</a:t>
            </a:r>
            <a:r>
              <a:rPr lang="en-US" baseline="-25000" dirty="0" err="1"/>
              <a:t>r</a:t>
            </a:r>
            <a:endParaRPr lang="en-US" baseline="-25000" dirty="0"/>
          </a:p>
          <a:p>
            <a:pPr lvl="2"/>
            <a:r>
              <a:rPr lang="en-US" sz="2000" dirty="0"/>
              <a:t>Normal incidence for light materials only</a:t>
            </a:r>
          </a:p>
          <a:p>
            <a:pPr lvl="1"/>
            <a:r>
              <a:rPr lang="en-US" dirty="0"/>
              <a:t>Empirical formulas for </a:t>
            </a:r>
            <a:r>
              <a:rPr lang="en-US" i="1" dirty="0" err="1"/>
              <a:t>T</a:t>
            </a:r>
            <a:r>
              <a:rPr lang="en-US" baseline="-25000" dirty="0" err="1"/>
              <a:t>r</a:t>
            </a:r>
            <a:endParaRPr lang="en-US" baseline="-25000" dirty="0"/>
          </a:p>
          <a:p>
            <a:pPr lvl="2"/>
            <a:r>
              <a:rPr lang="en-US" sz="2000" dirty="0"/>
              <a:t>Simple linear relation for low-Z materials (normal incidence)</a:t>
            </a:r>
          </a:p>
          <a:p>
            <a:pPr lvl="2"/>
            <a:r>
              <a:rPr lang="en-US" sz="2000" dirty="0"/>
              <a:t>Approximate expressions used in depth–dose algorithms (normal incidence)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33400" y="1981200"/>
            <a:ext cx="5829300" cy="6934200"/>
          </a:xfrm>
          <a:noFill/>
          <a:ln/>
        </p:spPr>
        <p:txBody>
          <a:bodyPr/>
          <a:lstStyle/>
          <a:p>
            <a:r>
              <a:rPr lang="en-US"/>
              <a:t>Generation of Data</a:t>
            </a:r>
          </a:p>
          <a:p>
            <a:pPr lvl="1"/>
            <a:r>
              <a:rPr lang="en-US"/>
              <a:t>Monte Carlo (MC) code used </a:t>
            </a:r>
            <a:r>
              <a:rPr lang="en-US" sz="2400"/>
              <a:t>PENELOPE (Ref. Fernández-Valea)</a:t>
            </a:r>
          </a:p>
          <a:p>
            <a:pPr lvl="1"/>
            <a:r>
              <a:rPr lang="en-US"/>
              <a:t>Present treatment</a:t>
            </a:r>
          </a:p>
          <a:p>
            <a:pPr lvl="2"/>
            <a:r>
              <a:rPr lang="en-US"/>
              <a:t>Included generation of SE and photons</a:t>
            </a:r>
          </a:p>
          <a:p>
            <a:pPr lvl="2"/>
            <a:r>
              <a:rPr lang="en-US"/>
              <a:t>The above not traced for scoring</a:t>
            </a:r>
          </a:p>
          <a:p>
            <a:pPr lvl="2"/>
            <a:r>
              <a:rPr lang="en-US"/>
              <a:t>Used “</a:t>
            </a:r>
            <a:r>
              <a:rPr lang="en-US">
                <a:ea typeface="Times" pitchFamily="-110" charset="0"/>
                <a:cs typeface="Times" pitchFamily="-110" charset="0"/>
              </a:rPr>
              <a:t>the method of full trajectories” (Ref. Moskvin)</a:t>
            </a:r>
          </a:p>
          <a:p>
            <a:pPr lvl="1"/>
            <a:r>
              <a:rPr lang="en-US">
                <a:ea typeface="Times" pitchFamily="-110" charset="0"/>
                <a:cs typeface="Times" pitchFamily="-110" charset="0"/>
              </a:rPr>
              <a:t>Incident energies</a:t>
            </a:r>
            <a:br>
              <a:rPr lang="en-US">
                <a:ea typeface="Times" pitchFamily="-110" charset="0"/>
                <a:cs typeface="Times" pitchFamily="-110" charset="0"/>
              </a:rPr>
            </a:br>
            <a:r>
              <a:rPr lang="en-US" sz="2400">
                <a:ea typeface="Times" pitchFamily="-110" charset="0"/>
                <a:cs typeface="Times" pitchFamily="-110" charset="0"/>
              </a:rPr>
              <a:t>0.1–50 MeV</a:t>
            </a:r>
            <a:endParaRPr lang="en-US">
              <a:ea typeface="Times" pitchFamily="-110" charset="0"/>
              <a:cs typeface="Times" pitchFamily="-110" charset="0"/>
            </a:endParaRPr>
          </a:p>
          <a:p>
            <a:pPr lvl="1"/>
            <a:r>
              <a:rPr lang="en-US">
                <a:ea typeface="Times" pitchFamily="-110" charset="0"/>
                <a:cs typeface="Times" pitchFamily="-110" charset="0"/>
              </a:rPr>
              <a:t>Absorber materials</a:t>
            </a:r>
            <a:br>
              <a:rPr lang="en-US">
                <a:ea typeface="Times" pitchFamily="-110" charset="0"/>
                <a:cs typeface="Times" pitchFamily="-110" charset="0"/>
              </a:rPr>
            </a:br>
            <a:r>
              <a:rPr lang="en-US" sz="2400">
                <a:ea typeface="Times" pitchFamily="-110" charset="0"/>
                <a:cs typeface="Times" pitchFamily="-110" charset="0"/>
              </a:rPr>
              <a:t>Be, C, Al, Cu, Ag, Au, U</a:t>
            </a:r>
            <a:endParaRPr lang="en-US">
              <a:ea typeface="Times" pitchFamily="-110" charset="0"/>
              <a:cs typeface="Times" pitchFamily="-110" charset="0"/>
            </a:endParaRPr>
          </a:p>
          <a:p>
            <a:pPr lvl="1"/>
            <a:r>
              <a:rPr lang="en-US">
                <a:ea typeface="Times" pitchFamily="-110" charset="0"/>
                <a:cs typeface="Times" pitchFamily="-110" charset="0"/>
              </a:rPr>
              <a:t>Angles of incidence</a:t>
            </a:r>
            <a:br>
              <a:rPr lang="en-US">
                <a:ea typeface="Times" pitchFamily="-110" charset="0"/>
                <a:cs typeface="Times" pitchFamily="-110" charset="0"/>
              </a:rPr>
            </a:br>
            <a:r>
              <a:rPr lang="en-US" sz="2400">
                <a:ea typeface="Times" pitchFamily="-110" charset="0"/>
                <a:cs typeface="Times" pitchFamily="-110" charset="0"/>
              </a:rPr>
              <a:t>0–80 deg at 10-deg step, 89.9 deg</a:t>
            </a:r>
          </a:p>
        </p:txBody>
      </p:sp>
      <p:sp>
        <p:nvSpPr>
          <p:cNvPr id="6147" name="Rectangle 3"/>
          <p:cNvSpPr>
            <a:spLocks noGrp="1" noChangeArrowheads="1"/>
          </p:cNvSpPr>
          <p:nvPr>
            <p:ph type="title"/>
          </p:nvPr>
        </p:nvSpPr>
        <p:spPr>
          <a:xfrm>
            <a:off x="533400" y="838200"/>
            <a:ext cx="5829300" cy="795338"/>
          </a:xfrm>
          <a:noFill/>
          <a:ln/>
        </p:spPr>
        <p:txBody>
          <a:bodyPr/>
          <a:lstStyle/>
          <a:p>
            <a:r>
              <a:rPr lang="en-US" sz="3600"/>
              <a:t>Method</a:t>
            </a:r>
            <a:endParaRPr lang="en-US" sz="3200"/>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295400"/>
            <a:ext cx="5829300" cy="719138"/>
          </a:xfrm>
          <a:noFill/>
          <a:ln/>
        </p:spPr>
        <p:txBody>
          <a:bodyPr/>
          <a:lstStyle/>
          <a:p>
            <a:r>
              <a:rPr lang="en-US" sz="3200"/>
              <a:t>Method (continued)</a:t>
            </a:r>
          </a:p>
        </p:txBody>
      </p:sp>
      <p:sp>
        <p:nvSpPr>
          <p:cNvPr id="7171" name="Rectangle 3"/>
          <p:cNvSpPr>
            <a:spLocks noGrp="1" noChangeArrowheads="1"/>
          </p:cNvSpPr>
          <p:nvPr>
            <p:ph type="body" idx="1"/>
          </p:nvPr>
        </p:nvSpPr>
        <p:spPr>
          <a:xfrm>
            <a:off x="533400" y="2438400"/>
            <a:ext cx="5829300" cy="5943600"/>
          </a:xfrm>
          <a:noFill/>
          <a:ln/>
        </p:spPr>
        <p:txBody>
          <a:bodyPr/>
          <a:lstStyle/>
          <a:p>
            <a:r>
              <a:rPr lang="en-US" dirty="0"/>
              <a:t>Empirical formula for</a:t>
            </a:r>
            <a:r>
              <a:rPr lang="en-US" dirty="0" smtClean="0"/>
              <a:t> </a:t>
            </a:r>
            <a:r>
              <a:rPr lang="en-US" altLang="ja-JP" i="1" dirty="0" smtClean="0">
                <a:latin typeface="Symbol" pitchFamily="-110" charset="2"/>
                <a:ea typeface="Times" pitchFamily="-110" charset="0"/>
                <a:cs typeface="Times" pitchFamily="-110" charset="0"/>
              </a:rPr>
              <a:t>η</a:t>
            </a:r>
            <a:r>
              <a:rPr lang="en-US" baseline="-25000" dirty="0" smtClean="0"/>
              <a:t>TN</a:t>
            </a:r>
            <a:r>
              <a:rPr lang="en-US" dirty="0" smtClean="0"/>
              <a:t> </a:t>
            </a:r>
            <a:r>
              <a:rPr lang="en-US" dirty="0"/>
              <a:t>under normal incidence</a:t>
            </a:r>
          </a:p>
          <a:p>
            <a:pPr lvl="1"/>
            <a:r>
              <a:rPr lang="en-US" dirty="0"/>
              <a:t>Determine extrapolated ranges </a:t>
            </a:r>
            <a:r>
              <a:rPr lang="en-US" i="1" dirty="0" err="1"/>
              <a:t>r</a:t>
            </a:r>
            <a:r>
              <a:rPr lang="en-US" baseline="-25000" dirty="0" err="1"/>
              <a:t>ex</a:t>
            </a:r>
            <a:r>
              <a:rPr lang="en-US" dirty="0"/>
              <a:t> from Monte Carlo transmission curves</a:t>
            </a:r>
          </a:p>
          <a:p>
            <a:pPr lvl="1"/>
            <a:r>
              <a:rPr lang="en-US" dirty="0"/>
              <a:t>Express </a:t>
            </a:r>
            <a:r>
              <a:rPr lang="en-US" i="1" dirty="0" err="1"/>
              <a:t>r</a:t>
            </a:r>
            <a:r>
              <a:rPr lang="en-US" baseline="-25000" dirty="0" err="1"/>
              <a:t>ex</a:t>
            </a:r>
            <a:r>
              <a:rPr lang="en-US" dirty="0"/>
              <a:t> /</a:t>
            </a:r>
            <a:r>
              <a:rPr lang="en-US" i="1" dirty="0"/>
              <a:t>r</a:t>
            </a:r>
            <a:r>
              <a:rPr lang="en-US" baseline="-25000" dirty="0"/>
              <a:t>0</a:t>
            </a:r>
            <a:r>
              <a:rPr lang="en-US" dirty="0"/>
              <a:t> by an analytic expression (</a:t>
            </a:r>
            <a:r>
              <a:rPr lang="en-US" i="1" dirty="0"/>
              <a:t>r</a:t>
            </a:r>
            <a:r>
              <a:rPr lang="en-US" baseline="-25000" dirty="0"/>
              <a:t>0</a:t>
            </a:r>
            <a:r>
              <a:rPr lang="en-US" dirty="0"/>
              <a:t> : CSDA range; use NIST database values)</a:t>
            </a:r>
          </a:p>
          <a:p>
            <a:pPr lvl="1"/>
            <a:r>
              <a:rPr lang="en-US" dirty="0"/>
              <a:t>Compare fits to two types of function and select the better one</a:t>
            </a:r>
          </a:p>
          <a:p>
            <a:pPr lvl="2"/>
            <a:r>
              <a:rPr lang="en-US" dirty="0" err="1"/>
              <a:t>Rao</a:t>
            </a:r>
            <a:r>
              <a:rPr lang="en-US" dirty="0"/>
              <a:t> type</a:t>
            </a:r>
          </a:p>
          <a:p>
            <a:pPr lvl="2"/>
            <a:r>
              <a:rPr lang="en-US" dirty="0"/>
              <a:t>Ebert type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0"/>
            <a:ext cx="5829300" cy="533400"/>
          </a:xfrm>
          <a:noFill/>
          <a:ln/>
        </p:spPr>
        <p:txBody>
          <a:bodyPr/>
          <a:lstStyle/>
          <a:p>
            <a:r>
              <a:rPr lang="en-US" sz="3600"/>
              <a:t>Results</a:t>
            </a:r>
            <a:endParaRPr lang="en-US" sz="3200"/>
          </a:p>
        </p:txBody>
      </p:sp>
      <p:sp>
        <p:nvSpPr>
          <p:cNvPr id="8195" name="Rectangle 3"/>
          <p:cNvSpPr>
            <a:spLocks noGrp="1" noChangeArrowheads="1"/>
          </p:cNvSpPr>
          <p:nvPr>
            <p:ph type="body" idx="1"/>
          </p:nvPr>
        </p:nvSpPr>
        <p:spPr>
          <a:xfrm>
            <a:off x="533400" y="914400"/>
            <a:ext cx="5829300" cy="1981200"/>
          </a:xfrm>
          <a:noFill/>
          <a:ln/>
        </p:spPr>
        <p:txBody>
          <a:bodyPr/>
          <a:lstStyle/>
          <a:p>
            <a:r>
              <a:rPr lang="en-US"/>
              <a:t>Transmission curves: Normal incidence</a:t>
            </a:r>
          </a:p>
          <a:p>
            <a:pPr lvl="1"/>
            <a:r>
              <a:rPr lang="en-US"/>
              <a:t>MC results compared with experimental data</a:t>
            </a:r>
          </a:p>
        </p:txBody>
      </p:sp>
      <p:sp>
        <p:nvSpPr>
          <p:cNvPr id="8201" name="Text Box 9"/>
          <p:cNvSpPr txBox="1">
            <a:spLocks noChangeArrowheads="1"/>
          </p:cNvSpPr>
          <p:nvPr/>
        </p:nvSpPr>
        <p:spPr bwMode="auto">
          <a:xfrm>
            <a:off x="228600" y="8229600"/>
            <a:ext cx="6553200" cy="1187450"/>
          </a:xfrm>
          <a:prstGeom prst="rect">
            <a:avLst/>
          </a:prstGeom>
          <a:noFill/>
          <a:ln w="12700">
            <a:noFill/>
            <a:miter lim="800000"/>
            <a:headEnd/>
            <a:tailEnd/>
          </a:ln>
          <a:effectLst/>
        </p:spPr>
        <p:txBody>
          <a:bodyPr>
            <a:prstTxWarp prst="textNoShape">
              <a:avLst/>
            </a:prstTxWarp>
            <a:spAutoFit/>
          </a:bodyPr>
          <a:lstStyle/>
          <a:p>
            <a:r>
              <a:rPr lang="en-US"/>
              <a:t>Experiment: Harder and Poschet, Phys. Lett. 24B, </a:t>
            </a:r>
          </a:p>
          <a:p>
            <a:r>
              <a:rPr lang="en-US"/>
              <a:t>519 (1967); insensitive to secondary electrons only when incident on the detector with the primary</a:t>
            </a:r>
          </a:p>
        </p:txBody>
      </p:sp>
      <p:pic>
        <p:nvPicPr>
          <p:cNvPr id="8203" name="Picture 1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00025" y="2871788"/>
            <a:ext cx="6450013" cy="5434012"/>
          </a:xfrm>
          <a:prstGeom prst="rect">
            <a:avLst/>
          </a:prstGeom>
          <a:noFill/>
          <a:ln w="12700">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838200"/>
            <a:ext cx="5829300" cy="2286000"/>
          </a:xfrm>
          <a:noFill/>
          <a:ln/>
        </p:spPr>
        <p:txBody>
          <a:bodyPr/>
          <a:lstStyle/>
          <a:p>
            <a:r>
              <a:rPr lang="en-US" sz="2800"/>
              <a:t>Transmission curves: Normal incidence (continued)</a:t>
            </a:r>
          </a:p>
          <a:p>
            <a:pPr lvl="1"/>
            <a:r>
              <a:rPr lang="en-US" i="1"/>
              <a:t>r</a:t>
            </a:r>
            <a:r>
              <a:rPr lang="en-US" baseline="-25000"/>
              <a:t>ex</a:t>
            </a:r>
            <a:r>
              <a:rPr lang="en-US"/>
              <a:t>: Comparison with </a:t>
            </a:r>
            <a:r>
              <a:rPr lang="en-US" i="1"/>
              <a:t>r</a:t>
            </a:r>
            <a:r>
              <a:rPr lang="en-US" baseline="-25000"/>
              <a:t>ex</a:t>
            </a:r>
            <a:r>
              <a:rPr lang="en-US"/>
              <a:t> from charge-deposition distributions in  semi-infinite medium</a:t>
            </a:r>
          </a:p>
        </p:txBody>
      </p:sp>
      <p:sp>
        <p:nvSpPr>
          <p:cNvPr id="9219" name="Rectangle 3"/>
          <p:cNvSpPr>
            <a:spLocks noGrp="1" noChangeArrowheads="1"/>
          </p:cNvSpPr>
          <p:nvPr>
            <p:ph type="title"/>
          </p:nvPr>
        </p:nvSpPr>
        <p:spPr>
          <a:xfrm>
            <a:off x="533400" y="381000"/>
            <a:ext cx="5829300" cy="533400"/>
          </a:xfrm>
          <a:noFill/>
          <a:ln/>
        </p:spPr>
        <p:txBody>
          <a:bodyPr/>
          <a:lstStyle/>
          <a:p>
            <a:r>
              <a:rPr lang="en-US"/>
              <a:t> </a:t>
            </a:r>
          </a:p>
        </p:txBody>
      </p:sp>
      <p:sp>
        <p:nvSpPr>
          <p:cNvPr id="9227" name="Text Box 11"/>
          <p:cNvSpPr txBox="1">
            <a:spLocks noChangeArrowheads="1"/>
          </p:cNvSpPr>
          <p:nvPr/>
        </p:nvSpPr>
        <p:spPr bwMode="auto">
          <a:xfrm>
            <a:off x="584200" y="8093075"/>
            <a:ext cx="5892800" cy="822325"/>
          </a:xfrm>
          <a:prstGeom prst="rect">
            <a:avLst/>
          </a:prstGeom>
          <a:noFill/>
          <a:ln w="12700">
            <a:noFill/>
            <a:miter lim="800000"/>
            <a:headEnd/>
            <a:tailEnd/>
          </a:ln>
          <a:effectLst/>
        </p:spPr>
        <p:txBody>
          <a:bodyPr>
            <a:prstTxWarp prst="textNoShape">
              <a:avLst/>
            </a:prstTxWarp>
            <a:spAutoFit/>
          </a:bodyPr>
          <a:lstStyle/>
          <a:p>
            <a:r>
              <a:rPr lang="en-US"/>
              <a:t>Appreciable differences: only for low energy electrons incident on the highest Z absorbers.</a:t>
            </a:r>
          </a:p>
        </p:txBody>
      </p:sp>
      <p:pic>
        <p:nvPicPr>
          <p:cNvPr id="9231" name="Picture 15"/>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3054350"/>
            <a:ext cx="6858000" cy="5022850"/>
          </a:xfrm>
          <a:prstGeom prst="rect">
            <a:avLst/>
          </a:prstGeom>
          <a:noFill/>
          <a:ln w="12700">
            <a:noFill/>
            <a:miter lim="800000"/>
            <a:headEnd/>
            <a:tailEnd/>
          </a:ln>
          <a:effectLst/>
        </p:spPr>
      </p:pic>
    </p:spTree>
  </p:cSld>
  <p:clrMapOvr>
    <a:masterClrMapping/>
  </p:clrMapOvr>
  <p:transition/>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Osaka"/>
        <a:cs typeface="Osaka"/>
      </a:majorFont>
      <a:minorFont>
        <a:latin typeface="Time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ea typeface="Osaka" pitchFamily="-110" charset="-128"/>
            <a:cs typeface="Osaka" pitchFamily="-11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ea typeface="Osaka" pitchFamily="-110" charset="-128"/>
            <a:cs typeface="Osaka" pitchFamily="-110"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QUADRA:Small Applications:Applications A-M:MS PowerPoint 4.0:</Template>
  <TotalTime>2688</TotalTime>
  <Pages>16</Pages>
  <Words>4360</Words>
  <Application>Microsoft Macintosh PowerPoint</Application>
  <PresentationFormat>Custom</PresentationFormat>
  <Paragraphs>285</Paragraphs>
  <Slides>22</Slides>
  <Notes>22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untitled 1</vt:lpstr>
      <vt:lpstr>Equation</vt:lpstr>
      <vt:lpstr>Transmission Coefficients and Residual Energies of Electrons: PENELOPE Results and Empirical Formulas</vt:lpstr>
      <vt:lpstr>Abstract</vt:lpstr>
      <vt:lpstr>Introduction</vt:lpstr>
      <vt:lpstr>Introduction (continued)</vt:lpstr>
      <vt:lpstr>Introduction (continued)</vt:lpstr>
      <vt:lpstr>Method</vt:lpstr>
      <vt:lpstr>Method (continued)</vt:lpstr>
      <vt:lpstr>Results</vt:lpstr>
      <vt:lpstr> </vt:lpstr>
      <vt:lpstr> </vt:lpstr>
      <vt:lpstr> </vt:lpstr>
      <vt:lpstr> </vt:lpstr>
      <vt:lpstr> </vt:lpstr>
      <vt:lpstr> </vt:lpstr>
      <vt:lpstr> </vt:lpstr>
      <vt:lpstr> </vt:lpstr>
      <vt:lpstr> </vt:lpstr>
      <vt:lpstr> </vt:lpstr>
      <vt:lpstr> </vt:lpstr>
      <vt:lpstr> </vt:lpstr>
      <vt:lpstr> </vt:lpstr>
      <vt:lpstr>Concluding Remarks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99IWEPT OHPs</dc:title>
  <dc:subject/>
  <dc:creator>Tatsuo Tabata</dc:creator>
  <cp:keywords/>
  <dc:description/>
  <cp:lastModifiedBy>Tatsuo Tabata</cp:lastModifiedBy>
  <cp:revision>420</cp:revision>
  <cp:lastPrinted>2012-03-12T07:16:26Z</cp:lastPrinted>
  <dcterms:created xsi:type="dcterms:W3CDTF">2012-03-12T07:30:19Z</dcterms:created>
  <dcterms:modified xsi:type="dcterms:W3CDTF">2012-03-12T07:32:31Z</dcterms:modified>
</cp:coreProperties>
</file>